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304" r:id="rId3"/>
    <p:sldId id="305" r:id="rId4"/>
    <p:sldId id="258" r:id="rId5"/>
    <p:sldId id="259" r:id="rId6"/>
    <p:sldId id="260" r:id="rId7"/>
    <p:sldId id="261" r:id="rId8"/>
    <p:sldId id="262" r:id="rId9"/>
    <p:sldId id="266" r:id="rId10"/>
    <p:sldId id="267" r:id="rId11"/>
    <p:sldId id="268" r:id="rId12"/>
    <p:sldId id="306" r:id="rId13"/>
    <p:sldId id="263" r:id="rId14"/>
    <p:sldId id="264" r:id="rId15"/>
    <p:sldId id="265" r:id="rId16"/>
    <p:sldId id="269" r:id="rId17"/>
    <p:sldId id="270" r:id="rId18"/>
    <p:sldId id="307" r:id="rId19"/>
    <p:sldId id="271" r:id="rId20"/>
    <p:sldId id="272" r:id="rId21"/>
    <p:sldId id="273" r:id="rId22"/>
    <p:sldId id="274" r:id="rId23"/>
    <p:sldId id="308" r:id="rId24"/>
    <p:sldId id="278" r:id="rId25"/>
    <p:sldId id="275" r:id="rId26"/>
    <p:sldId id="276" r:id="rId27"/>
    <p:sldId id="277" r:id="rId28"/>
    <p:sldId id="279" r:id="rId29"/>
    <p:sldId id="280" r:id="rId30"/>
    <p:sldId id="281" r:id="rId31"/>
    <p:sldId id="309" r:id="rId32"/>
    <p:sldId id="282" r:id="rId33"/>
    <p:sldId id="283" r:id="rId34"/>
    <p:sldId id="284" r:id="rId35"/>
    <p:sldId id="285" r:id="rId36"/>
    <p:sldId id="286" r:id="rId37"/>
    <p:sldId id="288" r:id="rId38"/>
    <p:sldId id="287" r:id="rId39"/>
    <p:sldId id="289" r:id="rId40"/>
    <p:sldId id="290" r:id="rId41"/>
    <p:sldId id="291" r:id="rId42"/>
    <p:sldId id="293" r:id="rId43"/>
    <p:sldId id="292" r:id="rId44"/>
    <p:sldId id="294" r:id="rId45"/>
    <p:sldId id="295" r:id="rId46"/>
    <p:sldId id="296" r:id="rId47"/>
    <p:sldId id="310" r:id="rId48"/>
    <p:sldId id="297" r:id="rId49"/>
    <p:sldId id="298" r:id="rId50"/>
    <p:sldId id="299" r:id="rId51"/>
    <p:sldId id="300" r:id="rId52"/>
    <p:sldId id="311" r:id="rId53"/>
    <p:sldId id="301" r:id="rId54"/>
    <p:sldId id="302" r:id="rId55"/>
    <p:sldId id="303"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4" autoAdjust="0"/>
    <p:restoredTop sz="82700" autoAdjust="0"/>
  </p:normalViewPr>
  <p:slideViewPr>
    <p:cSldViewPr snapToGrid="0">
      <p:cViewPr varScale="1">
        <p:scale>
          <a:sx n="57" d="100"/>
          <a:sy n="57" d="100"/>
        </p:scale>
        <p:origin x="151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02753-2EEA-401C-9B5A-AB048C88D357}" type="datetimeFigureOut">
              <a:rPr lang="zh-TW" altLang="en-US" smtClean="0"/>
              <a:t>2019/7/5</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1DD73-8797-42F3-984B-0000592CC86E}" type="slidenum">
              <a:rPr lang="zh-TW" altLang="en-US" smtClean="0"/>
              <a:t>‹#›</a:t>
            </a:fld>
            <a:endParaRPr lang="zh-TW" altLang="en-US"/>
          </a:p>
        </p:txBody>
      </p:sp>
    </p:spTree>
    <p:extLst>
      <p:ext uri="{BB962C8B-B14F-4D97-AF65-F5344CB8AC3E}">
        <p14:creationId xmlns:p14="http://schemas.microsoft.com/office/powerpoint/2010/main" val="1897428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759197A-31AF-48D6-826D-105E34546546}" type="slidenum">
              <a:rPr lang="en-US" smtClean="0"/>
              <a:pPr/>
              <a:t>13</a:t>
            </a:fld>
            <a:endParaRPr lang="en-US"/>
          </a:p>
        </p:txBody>
      </p:sp>
    </p:spTree>
    <p:extLst>
      <p:ext uri="{BB962C8B-B14F-4D97-AF65-F5344CB8AC3E}">
        <p14:creationId xmlns:p14="http://schemas.microsoft.com/office/powerpoint/2010/main" val="3998005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691DD73-8797-42F3-984B-0000592CC86E}" type="slidenum">
              <a:rPr lang="zh-TW" altLang="en-US" smtClean="0"/>
              <a:t>35</a:t>
            </a:fld>
            <a:endParaRPr lang="zh-TW" altLang="en-US"/>
          </a:p>
        </p:txBody>
      </p:sp>
    </p:spTree>
    <p:extLst>
      <p:ext uri="{BB962C8B-B14F-4D97-AF65-F5344CB8AC3E}">
        <p14:creationId xmlns:p14="http://schemas.microsoft.com/office/powerpoint/2010/main" val="582739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Add text</a:t>
            </a:r>
            <a:endParaRPr lang="zh-TW" altLang="en-US" dirty="0"/>
          </a:p>
        </p:txBody>
      </p:sp>
      <p:sp>
        <p:nvSpPr>
          <p:cNvPr id="4" name="投影片編號版面配置區 3"/>
          <p:cNvSpPr>
            <a:spLocks noGrp="1"/>
          </p:cNvSpPr>
          <p:nvPr>
            <p:ph type="sldNum" sz="quarter" idx="10"/>
          </p:nvPr>
        </p:nvSpPr>
        <p:spPr/>
        <p:txBody>
          <a:bodyPr/>
          <a:lstStyle/>
          <a:p>
            <a:fld id="{B5796035-66CD-48D0-B135-CCC26733DE81}" type="slidenum">
              <a:rPr lang="zh-TW" altLang="en-US" smtClean="0"/>
              <a:t>37</a:t>
            </a:fld>
            <a:endParaRPr lang="zh-TW" altLang="en-US"/>
          </a:p>
        </p:txBody>
      </p:sp>
    </p:spTree>
    <p:extLst>
      <p:ext uri="{BB962C8B-B14F-4D97-AF65-F5344CB8AC3E}">
        <p14:creationId xmlns:p14="http://schemas.microsoft.com/office/powerpoint/2010/main" val="419491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這張投影片對應到前一張</a:t>
            </a:r>
            <a:r>
              <a:rPr lang="en-US" altLang="zh-TW" dirty="0" smtClean="0"/>
              <a:t>, VM</a:t>
            </a:r>
            <a:r>
              <a:rPr lang="zh-TW" altLang="en-US" dirty="0" smtClean="0"/>
              <a:t>是運行</a:t>
            </a:r>
            <a:r>
              <a:rPr lang="zh-TW" altLang="en-US" dirty="0" smtClean="0"/>
              <a:t>在</a:t>
            </a:r>
            <a:r>
              <a:rPr lang="en-US" altLang="zh-TW" dirty="0" smtClean="0"/>
              <a:t>compute node</a:t>
            </a:r>
            <a:r>
              <a:rPr lang="en-US" altLang="zh-TW" dirty="0" smtClean="0"/>
              <a:t>, </a:t>
            </a:r>
            <a:r>
              <a:rPr lang="zh-TW" altLang="en-US" dirty="0" smtClean="0"/>
              <a:t>而</a:t>
            </a:r>
            <a:r>
              <a:rPr lang="en-US" altLang="zh-TW" dirty="0" err="1" smtClean="0"/>
              <a:t>vRouter</a:t>
            </a:r>
            <a:r>
              <a:rPr lang="zh-TW" altLang="en-US" dirty="0" smtClean="0"/>
              <a:t>是運行在</a:t>
            </a:r>
            <a:r>
              <a:rPr lang="en-US" altLang="zh-TW" dirty="0" smtClean="0"/>
              <a:t>network node</a:t>
            </a:r>
            <a:r>
              <a:rPr lang="zh-TW" altLang="en-US" dirty="0" smtClean="0"/>
              <a:t>中</a:t>
            </a:r>
            <a:r>
              <a:rPr lang="en-US" altLang="zh-TW" dirty="0" smtClean="0"/>
              <a:t>,</a:t>
            </a:r>
            <a:r>
              <a:rPr lang="zh-TW" altLang="en-US" dirty="0" smtClean="0"/>
              <a:t>而</a:t>
            </a:r>
            <a:r>
              <a:rPr lang="en-US" altLang="zh-TW" dirty="0" smtClean="0"/>
              <a:t>network node</a:t>
            </a:r>
            <a:r>
              <a:rPr lang="zh-TW" altLang="en-US" dirty="0" smtClean="0"/>
              <a:t>和</a:t>
            </a:r>
            <a:r>
              <a:rPr lang="en-US" altLang="zh-TW" dirty="0" smtClean="0"/>
              <a:t>compute node</a:t>
            </a:r>
            <a:r>
              <a:rPr lang="zh-TW" altLang="en-US" dirty="0" smtClean="0"/>
              <a:t>可能是不同的實體電腦</a:t>
            </a:r>
            <a:r>
              <a:rPr lang="en-US" altLang="zh-TW" dirty="0" smtClean="0"/>
              <a:t>. </a:t>
            </a:r>
            <a:r>
              <a:rPr lang="zh-TW" altLang="en-US" dirty="0" smtClean="0"/>
              <a:t>當</a:t>
            </a:r>
            <a:r>
              <a:rPr lang="en-US" altLang="zh-TW" dirty="0" smtClean="0"/>
              <a:t>VM</a:t>
            </a:r>
            <a:r>
              <a:rPr lang="zh-TW" altLang="en-US" dirty="0" smtClean="0"/>
              <a:t>要傳封包給不同虛擬網路的</a:t>
            </a:r>
            <a:r>
              <a:rPr lang="en-US" altLang="zh-TW" dirty="0" smtClean="0"/>
              <a:t>VM</a:t>
            </a:r>
            <a:r>
              <a:rPr lang="zh-TW" altLang="en-US" dirty="0" smtClean="0"/>
              <a:t>時</a:t>
            </a:r>
            <a:r>
              <a:rPr lang="en-US" altLang="zh-TW" dirty="0" smtClean="0"/>
              <a:t>,</a:t>
            </a:r>
            <a:r>
              <a:rPr lang="zh-TW" altLang="en-US" dirty="0" smtClean="0"/>
              <a:t>需經過</a:t>
            </a:r>
            <a:r>
              <a:rPr lang="en-US" altLang="zh-TW" dirty="0" err="1" smtClean="0"/>
              <a:t>vRouter</a:t>
            </a:r>
            <a:r>
              <a:rPr lang="zh-TW" altLang="en-US" dirty="0" smtClean="0"/>
              <a:t>所以封包會先送到</a:t>
            </a:r>
            <a:r>
              <a:rPr lang="en-US" altLang="zh-TW" dirty="0" smtClean="0"/>
              <a:t>network node,</a:t>
            </a:r>
            <a:r>
              <a:rPr lang="zh-TW" altLang="en-US" dirty="0" smtClean="0"/>
              <a:t>再送回</a:t>
            </a:r>
            <a:r>
              <a:rPr lang="en-US" altLang="zh-TW" dirty="0" smtClean="0"/>
              <a:t>compute</a:t>
            </a:r>
            <a:r>
              <a:rPr lang="en-US" altLang="zh-TW" baseline="0" dirty="0" smtClean="0"/>
              <a:t> node (</a:t>
            </a:r>
            <a:r>
              <a:rPr lang="zh-TW" altLang="en-US" baseline="0" dirty="0" smtClean="0"/>
              <a:t>紅色箭頭是封包傳輸的方向</a:t>
            </a:r>
            <a:r>
              <a:rPr lang="en-US" altLang="zh-TW" baseline="0" dirty="0" smtClean="0"/>
              <a:t>). </a:t>
            </a:r>
            <a:r>
              <a:rPr lang="zh-TW" altLang="en-US" baseline="0" dirty="0" smtClean="0"/>
              <a:t>封包在經過</a:t>
            </a:r>
            <a:r>
              <a:rPr lang="en-US" altLang="zh-TW" baseline="0" dirty="0" err="1" smtClean="0"/>
              <a:t>vRouter</a:t>
            </a:r>
            <a:r>
              <a:rPr lang="zh-TW" altLang="en-US" baseline="0" dirty="0" smtClean="0"/>
              <a:t>時</a:t>
            </a:r>
            <a:r>
              <a:rPr lang="en-US" altLang="zh-TW" baseline="0" dirty="0" smtClean="0"/>
              <a:t>,</a:t>
            </a:r>
            <a:r>
              <a:rPr lang="zh-TW" altLang="en-US" baseline="0" dirty="0" smtClean="0"/>
              <a:t>會做</a:t>
            </a:r>
            <a:r>
              <a:rPr lang="en-US" altLang="zh-TW" baseline="0" dirty="0" smtClean="0"/>
              <a:t>floating IP</a:t>
            </a:r>
            <a:r>
              <a:rPr lang="zh-TW" altLang="en-US" baseline="0" dirty="0" smtClean="0"/>
              <a:t>的轉換</a:t>
            </a:r>
            <a:r>
              <a:rPr lang="en-US" altLang="zh-TW" baseline="0" dirty="0" smtClean="0"/>
              <a:t>(</a:t>
            </a:r>
            <a:r>
              <a:rPr lang="zh-TW" altLang="en-US" baseline="0" dirty="0" smtClean="0"/>
              <a:t>發送端把封包傳向</a:t>
            </a:r>
            <a:r>
              <a:rPr lang="en-US" altLang="zh-TW" baseline="0" dirty="0" smtClean="0"/>
              <a:t>public floating IP, </a:t>
            </a:r>
            <a:r>
              <a:rPr lang="en-US" altLang="zh-TW" baseline="0" dirty="0" err="1" smtClean="0"/>
              <a:t>vRouter</a:t>
            </a:r>
            <a:r>
              <a:rPr lang="zh-TW" altLang="en-US" baseline="0" dirty="0" smtClean="0"/>
              <a:t>要把這個</a:t>
            </a:r>
            <a:r>
              <a:rPr lang="en-US" altLang="zh-TW" baseline="0" dirty="0" smtClean="0"/>
              <a:t>public IP</a:t>
            </a:r>
            <a:r>
              <a:rPr lang="zh-TW" altLang="en-US" baseline="0" dirty="0" smtClean="0"/>
              <a:t>傳成</a:t>
            </a:r>
            <a:r>
              <a:rPr lang="en-US" altLang="zh-TW" baseline="0" dirty="0" smtClean="0"/>
              <a:t>destination</a:t>
            </a:r>
            <a:r>
              <a:rPr lang="zh-TW" altLang="en-US" baseline="0" dirty="0" smtClean="0"/>
              <a:t>的</a:t>
            </a:r>
            <a:r>
              <a:rPr lang="en-US" altLang="zh-TW" baseline="0" dirty="0" smtClean="0"/>
              <a:t>private IP,</a:t>
            </a:r>
            <a:r>
              <a:rPr lang="zh-TW" altLang="en-US" baseline="0" dirty="0" smtClean="0"/>
              <a:t>再傳到其虛擬網路</a:t>
            </a:r>
            <a:r>
              <a:rPr lang="zh-TW" altLang="en-US" baseline="0" dirty="0" smtClean="0"/>
              <a:t>中</a:t>
            </a:r>
            <a:endParaRPr lang="zh-TW" altLang="en-US" dirty="0"/>
          </a:p>
        </p:txBody>
      </p:sp>
      <p:sp>
        <p:nvSpPr>
          <p:cNvPr id="4" name="投影片編號版面配置區 3"/>
          <p:cNvSpPr>
            <a:spLocks noGrp="1"/>
          </p:cNvSpPr>
          <p:nvPr>
            <p:ph type="sldNum" sz="quarter" idx="10"/>
          </p:nvPr>
        </p:nvSpPr>
        <p:spPr/>
        <p:txBody>
          <a:bodyPr/>
          <a:lstStyle/>
          <a:p>
            <a:fld id="{B691DD73-8797-42F3-984B-0000592CC86E}" type="slidenum">
              <a:rPr lang="zh-TW" altLang="en-US" smtClean="0"/>
              <a:t>41</a:t>
            </a:fld>
            <a:endParaRPr lang="zh-TW" altLang="en-US"/>
          </a:p>
        </p:txBody>
      </p:sp>
    </p:spTree>
    <p:extLst>
      <p:ext uri="{BB962C8B-B14F-4D97-AF65-F5344CB8AC3E}">
        <p14:creationId xmlns:p14="http://schemas.microsoft.com/office/powerpoint/2010/main" val="3992005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VM</a:t>
            </a:r>
            <a:r>
              <a:rPr lang="zh-TW" altLang="en-US" dirty="0" smtClean="0"/>
              <a:t>可以藉由設定其</a:t>
            </a:r>
            <a:r>
              <a:rPr lang="en-US" altLang="zh-TW" dirty="0" smtClean="0"/>
              <a:t>availability</a:t>
            </a:r>
            <a:r>
              <a:rPr lang="en-US" altLang="zh-TW" baseline="0" dirty="0" smtClean="0"/>
              <a:t> zone</a:t>
            </a:r>
            <a:r>
              <a:rPr lang="zh-TW" altLang="en-US" baseline="0" dirty="0" smtClean="0"/>
              <a:t>來指定此</a:t>
            </a:r>
            <a:r>
              <a:rPr lang="en-US" altLang="zh-TW" baseline="0" dirty="0" smtClean="0"/>
              <a:t>VM</a:t>
            </a:r>
            <a:r>
              <a:rPr lang="zh-TW" altLang="en-US" baseline="0" dirty="0" smtClean="0"/>
              <a:t>要被運行在那一台實體伺服器中</a:t>
            </a:r>
            <a:r>
              <a:rPr lang="en-US" altLang="zh-TW" baseline="0" dirty="0" smtClean="0"/>
              <a:t>, </a:t>
            </a:r>
            <a:r>
              <a:rPr lang="en-US" altLang="zh-TW" baseline="0" dirty="0" err="1" smtClean="0"/>
              <a:t>vRouter</a:t>
            </a:r>
            <a:r>
              <a:rPr lang="zh-TW" altLang="en-US" baseline="0" dirty="0" smtClean="0"/>
              <a:t>也是同樣的情況</a:t>
            </a:r>
            <a:r>
              <a:rPr lang="en-US" altLang="zh-TW" baseline="0" dirty="0" smtClean="0"/>
              <a:t>,</a:t>
            </a:r>
            <a:r>
              <a:rPr lang="zh-TW" altLang="en-US" baseline="0" dirty="0" smtClean="0"/>
              <a:t>我們可以藉由設定指定</a:t>
            </a:r>
            <a:r>
              <a:rPr lang="en-US" altLang="zh-TW" baseline="0" dirty="0" err="1" smtClean="0"/>
              <a:t>vRouter</a:t>
            </a:r>
            <a:r>
              <a:rPr lang="zh-TW" altLang="en-US" baseline="0" dirty="0" smtClean="0"/>
              <a:t>要運行在那一台實體機器之中</a:t>
            </a:r>
            <a:r>
              <a:rPr lang="en-US" altLang="zh-TW" baseline="0" dirty="0" smtClean="0"/>
              <a:t>.</a:t>
            </a:r>
            <a:endParaRPr lang="zh-TW" altLang="en-US" dirty="0"/>
          </a:p>
        </p:txBody>
      </p:sp>
      <p:sp>
        <p:nvSpPr>
          <p:cNvPr id="4" name="投影片編號版面配置區 3"/>
          <p:cNvSpPr>
            <a:spLocks noGrp="1"/>
          </p:cNvSpPr>
          <p:nvPr>
            <p:ph type="sldNum" sz="quarter" idx="10"/>
          </p:nvPr>
        </p:nvSpPr>
        <p:spPr/>
        <p:txBody>
          <a:bodyPr/>
          <a:lstStyle/>
          <a:p>
            <a:fld id="{B691DD73-8797-42F3-984B-0000592CC86E}" type="slidenum">
              <a:rPr lang="zh-TW" altLang="en-US" smtClean="0"/>
              <a:t>42</a:t>
            </a:fld>
            <a:endParaRPr lang="zh-TW" altLang="en-US"/>
          </a:p>
        </p:txBody>
      </p:sp>
    </p:spTree>
    <p:extLst>
      <p:ext uri="{BB962C8B-B14F-4D97-AF65-F5344CB8AC3E}">
        <p14:creationId xmlns:p14="http://schemas.microsoft.com/office/powerpoint/2010/main" val="1106730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因為目前</a:t>
            </a:r>
            <a:r>
              <a:rPr lang="en-US" altLang="zh-TW" dirty="0" err="1" smtClean="0"/>
              <a:t>Openstack</a:t>
            </a:r>
            <a:r>
              <a:rPr lang="zh-TW" altLang="en-US" dirty="0" smtClean="0"/>
              <a:t>的</a:t>
            </a:r>
            <a:r>
              <a:rPr lang="en-US" altLang="zh-TW" dirty="0" smtClean="0"/>
              <a:t>GUI</a:t>
            </a:r>
            <a:r>
              <a:rPr lang="zh-TW" altLang="en-US" dirty="0" smtClean="0"/>
              <a:t>還不支援</a:t>
            </a:r>
            <a:r>
              <a:rPr lang="en-US" altLang="zh-TW" dirty="0" err="1" smtClean="0"/>
              <a:t>vRouter</a:t>
            </a:r>
            <a:r>
              <a:rPr lang="zh-TW" altLang="en-US" dirty="0" smtClean="0"/>
              <a:t>的</a:t>
            </a:r>
            <a:r>
              <a:rPr lang="en-US" altLang="zh-TW" dirty="0" smtClean="0"/>
              <a:t>availability</a:t>
            </a:r>
            <a:r>
              <a:rPr lang="en-US" altLang="zh-TW" baseline="0" dirty="0" smtClean="0"/>
              <a:t> zone,</a:t>
            </a:r>
            <a:r>
              <a:rPr lang="zh-TW" altLang="en-US" baseline="0" dirty="0" smtClean="0"/>
              <a:t>因此</a:t>
            </a:r>
            <a:r>
              <a:rPr lang="en-US" altLang="zh-TW" baseline="0" dirty="0" smtClean="0"/>
              <a:t>,</a:t>
            </a:r>
            <a:r>
              <a:rPr lang="zh-TW" altLang="en-US" baseline="0" dirty="0" smtClean="0"/>
              <a:t>我們只能修改</a:t>
            </a:r>
            <a:r>
              <a:rPr lang="en-US" altLang="zh-TW" baseline="0" dirty="0" err="1" smtClean="0"/>
              <a:t>neutron.conf</a:t>
            </a:r>
            <a:r>
              <a:rPr lang="zh-TW" altLang="en-US" baseline="0" dirty="0" smtClean="0"/>
              <a:t>來指定每台實體機器是屬於那一個</a:t>
            </a:r>
            <a:r>
              <a:rPr lang="en-US" altLang="zh-TW" baseline="0" dirty="0" smtClean="0"/>
              <a:t>availability zone.</a:t>
            </a:r>
            <a:endParaRPr lang="zh-TW" altLang="en-US" dirty="0"/>
          </a:p>
        </p:txBody>
      </p:sp>
      <p:sp>
        <p:nvSpPr>
          <p:cNvPr id="4" name="投影片編號版面配置區 3"/>
          <p:cNvSpPr>
            <a:spLocks noGrp="1"/>
          </p:cNvSpPr>
          <p:nvPr>
            <p:ph type="sldNum" sz="quarter" idx="10"/>
          </p:nvPr>
        </p:nvSpPr>
        <p:spPr/>
        <p:txBody>
          <a:bodyPr/>
          <a:lstStyle/>
          <a:p>
            <a:fld id="{B691DD73-8797-42F3-984B-0000592CC86E}" type="slidenum">
              <a:rPr lang="zh-TW" altLang="en-US" smtClean="0"/>
              <a:t>43</a:t>
            </a:fld>
            <a:endParaRPr lang="zh-TW" altLang="en-US"/>
          </a:p>
        </p:txBody>
      </p:sp>
    </p:spTree>
    <p:extLst>
      <p:ext uri="{BB962C8B-B14F-4D97-AF65-F5344CB8AC3E}">
        <p14:creationId xmlns:p14="http://schemas.microsoft.com/office/powerpoint/2010/main" val="1663991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因為</a:t>
            </a:r>
            <a:r>
              <a:rPr lang="en-US" altLang="zh-TW" dirty="0" smtClean="0"/>
              <a:t>VM</a:t>
            </a:r>
            <a:r>
              <a:rPr lang="zh-TW" altLang="en-US" dirty="0" smtClean="0"/>
              <a:t>和</a:t>
            </a:r>
            <a:r>
              <a:rPr lang="en-US" altLang="zh-TW" dirty="0" err="1" smtClean="0"/>
              <a:t>vRouter</a:t>
            </a:r>
            <a:r>
              <a:rPr lang="zh-TW" altLang="en-US" dirty="0" smtClean="0"/>
              <a:t>都可以藉由設定</a:t>
            </a:r>
            <a:r>
              <a:rPr lang="en-US" altLang="zh-TW" dirty="0" smtClean="0"/>
              <a:t>availability zone</a:t>
            </a:r>
            <a:r>
              <a:rPr lang="zh-TW" altLang="en-US" dirty="0" smtClean="0"/>
              <a:t>來指定要運行在那一台實體機器</a:t>
            </a:r>
            <a:r>
              <a:rPr lang="en-US" altLang="zh-TW" dirty="0" smtClean="0"/>
              <a:t>,</a:t>
            </a:r>
            <a:r>
              <a:rPr lang="zh-TW" altLang="en-US" dirty="0" smtClean="0"/>
              <a:t>因此</a:t>
            </a:r>
            <a:r>
              <a:rPr lang="en-US" altLang="zh-TW" dirty="0" smtClean="0"/>
              <a:t>,</a:t>
            </a:r>
            <a:r>
              <a:rPr lang="zh-TW" altLang="en-US" dirty="0" smtClean="0"/>
              <a:t>我們可以將彼此有傳輸需求的</a:t>
            </a:r>
            <a:r>
              <a:rPr lang="en-US" altLang="zh-TW" dirty="0" smtClean="0"/>
              <a:t>VM</a:t>
            </a:r>
            <a:r>
              <a:rPr lang="zh-TW" altLang="en-US" dirty="0" smtClean="0"/>
              <a:t>和</a:t>
            </a:r>
            <a:r>
              <a:rPr lang="en-US" altLang="zh-TW" dirty="0" err="1" smtClean="0"/>
              <a:t>vRouter</a:t>
            </a:r>
            <a:r>
              <a:rPr lang="zh-TW" altLang="en-US" dirty="0" smtClean="0"/>
              <a:t>放在同一台實體機器之中</a:t>
            </a:r>
            <a:r>
              <a:rPr lang="en-US" altLang="zh-TW" dirty="0" smtClean="0"/>
              <a:t>,</a:t>
            </a:r>
            <a:r>
              <a:rPr lang="zh-TW" altLang="en-US" dirty="0" smtClean="0"/>
              <a:t>可以大大地減少傳輸</a:t>
            </a:r>
            <a:r>
              <a:rPr lang="en-US" altLang="zh-TW" dirty="0" smtClean="0"/>
              <a:t>latency,</a:t>
            </a:r>
            <a:r>
              <a:rPr lang="zh-TW" altLang="en-US" dirty="0" smtClean="0"/>
              <a:t>因為封包被送到實體網路的傳輸速度遠比在同一台實體機器內的傳輸要慢得多</a:t>
            </a:r>
            <a:endParaRPr lang="zh-TW" altLang="en-US" dirty="0"/>
          </a:p>
        </p:txBody>
      </p:sp>
      <p:sp>
        <p:nvSpPr>
          <p:cNvPr id="4" name="投影片編號版面配置區 3"/>
          <p:cNvSpPr>
            <a:spLocks noGrp="1"/>
          </p:cNvSpPr>
          <p:nvPr>
            <p:ph type="sldNum" sz="quarter" idx="10"/>
          </p:nvPr>
        </p:nvSpPr>
        <p:spPr/>
        <p:txBody>
          <a:bodyPr/>
          <a:lstStyle/>
          <a:p>
            <a:fld id="{B691DD73-8797-42F3-984B-0000592CC86E}" type="slidenum">
              <a:rPr lang="zh-TW" altLang="en-US" smtClean="0"/>
              <a:t>44</a:t>
            </a:fld>
            <a:endParaRPr lang="zh-TW" altLang="en-US"/>
          </a:p>
        </p:txBody>
      </p:sp>
    </p:spTree>
    <p:extLst>
      <p:ext uri="{BB962C8B-B14F-4D97-AF65-F5344CB8AC3E}">
        <p14:creationId xmlns:p14="http://schemas.microsoft.com/office/powerpoint/2010/main" val="874188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fld id="{5759197A-31AF-48D6-826D-105E34546546}" type="slidenum">
              <a:rPr lang="en-US" smtClean="0"/>
              <a:pPr/>
              <a:t>49</a:t>
            </a:fld>
            <a:endParaRPr lang="en-US"/>
          </a:p>
        </p:txBody>
      </p:sp>
    </p:spTree>
    <p:extLst>
      <p:ext uri="{BB962C8B-B14F-4D97-AF65-F5344CB8AC3E}">
        <p14:creationId xmlns:p14="http://schemas.microsoft.com/office/powerpoint/2010/main" val="3890186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b="1" dirty="0"/>
          </a:p>
        </p:txBody>
      </p:sp>
      <p:sp>
        <p:nvSpPr>
          <p:cNvPr id="4" name="Slide Number Placeholder 3"/>
          <p:cNvSpPr>
            <a:spLocks noGrp="1"/>
          </p:cNvSpPr>
          <p:nvPr>
            <p:ph type="sldNum" sz="quarter" idx="10"/>
          </p:nvPr>
        </p:nvSpPr>
        <p:spPr/>
        <p:txBody>
          <a:bodyPr/>
          <a:lstStyle/>
          <a:p>
            <a:fld id="{5759197A-31AF-48D6-826D-105E34546546}" type="slidenum">
              <a:rPr lang="en-US" smtClean="0"/>
              <a:pPr/>
              <a:t>50</a:t>
            </a:fld>
            <a:endParaRPr lang="en-US"/>
          </a:p>
        </p:txBody>
      </p:sp>
    </p:spTree>
    <p:extLst>
      <p:ext uri="{BB962C8B-B14F-4D97-AF65-F5344CB8AC3E}">
        <p14:creationId xmlns:p14="http://schemas.microsoft.com/office/powerpoint/2010/main" val="3707359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左圖是傳統</a:t>
            </a:r>
            <a:r>
              <a:rPr lang="en-US" altLang="zh-TW" dirty="0" err="1" smtClean="0"/>
              <a:t>Openstack</a:t>
            </a:r>
            <a:r>
              <a:rPr lang="zh-TW" altLang="en-US" dirty="0" smtClean="0"/>
              <a:t>基本的配置</a:t>
            </a:r>
            <a:r>
              <a:rPr lang="en-US" altLang="zh-TW" dirty="0" smtClean="0"/>
              <a:t>, </a:t>
            </a:r>
            <a:r>
              <a:rPr lang="zh-TW" altLang="en-US" dirty="0" smtClean="0"/>
              <a:t>封包進入</a:t>
            </a:r>
            <a:r>
              <a:rPr lang="en-US" altLang="zh-TW" dirty="0" smtClean="0"/>
              <a:t>NIC</a:t>
            </a:r>
            <a:r>
              <a:rPr lang="zh-TW" altLang="en-US" dirty="0" smtClean="0"/>
              <a:t>會先被送到</a:t>
            </a:r>
            <a:r>
              <a:rPr lang="en-US" altLang="zh-TW" dirty="0" smtClean="0"/>
              <a:t>Kernel</a:t>
            </a:r>
            <a:r>
              <a:rPr lang="en-US" altLang="zh-TW" baseline="0" dirty="0" smtClean="0"/>
              <a:t> space,</a:t>
            </a:r>
            <a:r>
              <a:rPr lang="zh-TW" altLang="en-US" baseline="0" dirty="0" smtClean="0"/>
              <a:t>因為</a:t>
            </a:r>
            <a:r>
              <a:rPr lang="en-US" altLang="zh-TW" baseline="0" dirty="0" smtClean="0"/>
              <a:t>OVS</a:t>
            </a:r>
            <a:r>
              <a:rPr lang="zh-TW" altLang="en-US" baseline="0" dirty="0" smtClean="0"/>
              <a:t>運行在</a:t>
            </a:r>
            <a:r>
              <a:rPr lang="en-US" altLang="zh-TW" baseline="0" dirty="0" smtClean="0"/>
              <a:t>Kernel</a:t>
            </a:r>
            <a:r>
              <a:rPr lang="zh-TW" altLang="en-US" baseline="0" dirty="0" smtClean="0"/>
              <a:t>之中</a:t>
            </a:r>
            <a:r>
              <a:rPr lang="en-US" altLang="zh-TW" baseline="0" dirty="0" smtClean="0"/>
              <a:t>, </a:t>
            </a:r>
            <a:r>
              <a:rPr lang="zh-TW" altLang="en-US" baseline="0" dirty="0" smtClean="0"/>
              <a:t>然後</a:t>
            </a:r>
            <a:r>
              <a:rPr lang="en-US" altLang="zh-TW" baseline="0" dirty="0" smtClean="0"/>
              <a:t>OVS</a:t>
            </a:r>
            <a:r>
              <a:rPr lang="zh-TW" altLang="en-US" baseline="0" dirty="0" smtClean="0"/>
              <a:t>會根據</a:t>
            </a:r>
            <a:r>
              <a:rPr lang="en-US" altLang="zh-TW" baseline="0" dirty="0" smtClean="0"/>
              <a:t>packet head</a:t>
            </a:r>
            <a:r>
              <a:rPr lang="zh-TW" altLang="en-US" baseline="0" dirty="0" smtClean="0"/>
              <a:t>將</a:t>
            </a:r>
            <a:r>
              <a:rPr lang="en-US" altLang="zh-TW" baseline="0" dirty="0" smtClean="0"/>
              <a:t>packet forward</a:t>
            </a:r>
            <a:r>
              <a:rPr lang="zh-TW" altLang="en-US" baseline="0" dirty="0" smtClean="0"/>
              <a:t>到</a:t>
            </a:r>
            <a:r>
              <a:rPr lang="en-US" altLang="zh-TW" baseline="0" dirty="0" smtClean="0"/>
              <a:t>VM,</a:t>
            </a:r>
            <a:r>
              <a:rPr lang="zh-TW" altLang="en-US" baseline="0" dirty="0" smtClean="0"/>
              <a:t>而</a:t>
            </a:r>
            <a:r>
              <a:rPr lang="en-US" altLang="zh-TW" baseline="0" dirty="0" smtClean="0"/>
              <a:t>VM</a:t>
            </a:r>
            <a:r>
              <a:rPr lang="zh-TW" altLang="en-US" baseline="0" dirty="0" smtClean="0"/>
              <a:t>是運行在</a:t>
            </a:r>
            <a:r>
              <a:rPr lang="en-US" altLang="zh-TW" baseline="0" dirty="0" smtClean="0"/>
              <a:t>user space,</a:t>
            </a:r>
            <a:r>
              <a:rPr lang="zh-TW" altLang="en-US" baseline="0" dirty="0" smtClean="0"/>
              <a:t>所以封包會被從</a:t>
            </a:r>
            <a:r>
              <a:rPr lang="en-US" altLang="zh-TW" baseline="0" dirty="0" smtClean="0"/>
              <a:t>kernel space copy</a:t>
            </a:r>
            <a:r>
              <a:rPr lang="zh-TW" altLang="en-US" baseline="0" dirty="0" smtClean="0"/>
              <a:t>到</a:t>
            </a:r>
            <a:r>
              <a:rPr lang="en-US" altLang="zh-TW" baseline="0" dirty="0" smtClean="0"/>
              <a:t>user space,</a:t>
            </a:r>
            <a:r>
              <a:rPr lang="zh-TW" altLang="en-US" baseline="0" dirty="0" smtClean="0"/>
              <a:t>再送到</a:t>
            </a:r>
            <a:r>
              <a:rPr lang="en-US" altLang="zh-TW" baseline="0" dirty="0" smtClean="0"/>
              <a:t>VM. </a:t>
            </a:r>
            <a:r>
              <a:rPr lang="zh-TW" altLang="en-US" baseline="0" dirty="0" smtClean="0"/>
              <a:t>過多的</a:t>
            </a:r>
            <a:r>
              <a:rPr lang="en-US" altLang="zh-TW" baseline="0" dirty="0" smtClean="0"/>
              <a:t>memory copy</a:t>
            </a:r>
            <a:r>
              <a:rPr lang="zh-TW" altLang="en-US" baseline="0" dirty="0" smtClean="0"/>
              <a:t>和</a:t>
            </a:r>
            <a:r>
              <a:rPr lang="en-US" altLang="zh-TW" baseline="0" dirty="0" err="1" smtClean="0"/>
              <a:t>os</a:t>
            </a:r>
            <a:r>
              <a:rPr lang="en-US" altLang="zh-TW" baseline="0" dirty="0" smtClean="0"/>
              <a:t> interrupt</a:t>
            </a:r>
            <a:r>
              <a:rPr lang="zh-TW" altLang="en-US" baseline="0" dirty="0" smtClean="0"/>
              <a:t>造成很高的</a:t>
            </a:r>
            <a:r>
              <a:rPr lang="en-US" altLang="zh-TW" baseline="0" dirty="0" smtClean="0"/>
              <a:t>latency. </a:t>
            </a:r>
            <a:r>
              <a:rPr lang="zh-TW" altLang="en-US" baseline="0" dirty="0" smtClean="0"/>
              <a:t>因此右圖運用了</a:t>
            </a:r>
            <a:r>
              <a:rPr lang="en-US" altLang="zh-TW" baseline="0" dirty="0" smtClean="0"/>
              <a:t>DPDK</a:t>
            </a:r>
            <a:r>
              <a:rPr lang="zh-TW" altLang="en-US" baseline="0" dirty="0" smtClean="0"/>
              <a:t>的技術</a:t>
            </a:r>
            <a:r>
              <a:rPr lang="en-US" altLang="zh-TW" baseline="0" dirty="0" smtClean="0"/>
              <a:t>, OVS</a:t>
            </a:r>
            <a:r>
              <a:rPr lang="zh-TW" altLang="en-US" baseline="0" dirty="0" smtClean="0"/>
              <a:t>只運行在</a:t>
            </a:r>
            <a:r>
              <a:rPr lang="en-US" altLang="zh-TW" baseline="0" dirty="0" smtClean="0"/>
              <a:t>user space,</a:t>
            </a:r>
            <a:r>
              <a:rPr lang="zh-TW" altLang="en-US" baseline="0" dirty="0" smtClean="0"/>
              <a:t>且封包直接進入</a:t>
            </a:r>
            <a:r>
              <a:rPr lang="en-US" altLang="zh-TW" baseline="0" dirty="0" smtClean="0"/>
              <a:t>user space</a:t>
            </a:r>
            <a:r>
              <a:rPr lang="zh-TW" altLang="en-US" baseline="0" dirty="0" smtClean="0"/>
              <a:t>中</a:t>
            </a:r>
            <a:r>
              <a:rPr lang="en-US" altLang="zh-TW" baseline="0" dirty="0" smtClean="0"/>
              <a:t>, </a:t>
            </a:r>
            <a:r>
              <a:rPr lang="zh-TW" altLang="en-US" baseline="0" dirty="0" smtClean="0"/>
              <a:t>繞過</a:t>
            </a:r>
            <a:r>
              <a:rPr lang="en-US" altLang="zh-TW" baseline="0" dirty="0" smtClean="0"/>
              <a:t>kernel space, </a:t>
            </a:r>
            <a:r>
              <a:rPr lang="zh-TW" altLang="en-US" baseline="0" dirty="0" smtClean="0"/>
              <a:t>因此可以減少</a:t>
            </a:r>
            <a:r>
              <a:rPr lang="en-US" altLang="zh-TW" baseline="0" dirty="0" smtClean="0"/>
              <a:t>memory copy</a:t>
            </a:r>
            <a:r>
              <a:rPr lang="zh-TW" altLang="en-US" baseline="0" dirty="0" smtClean="0"/>
              <a:t>和</a:t>
            </a:r>
            <a:r>
              <a:rPr lang="en-US" altLang="zh-TW" baseline="0" dirty="0" err="1" smtClean="0"/>
              <a:t>os</a:t>
            </a:r>
            <a:r>
              <a:rPr lang="en-US" altLang="zh-TW" baseline="0" dirty="0" smtClean="0"/>
              <a:t> interrupt</a:t>
            </a:r>
            <a:r>
              <a:rPr lang="zh-TW" altLang="en-US" baseline="0" dirty="0" smtClean="0"/>
              <a:t>的次數</a:t>
            </a:r>
            <a:r>
              <a:rPr lang="en-US" altLang="zh-TW" baseline="0" dirty="0" smtClean="0"/>
              <a:t>, </a:t>
            </a:r>
            <a:r>
              <a:rPr lang="zh-TW" altLang="en-US" baseline="0" dirty="0" smtClean="0"/>
              <a:t>減少</a:t>
            </a:r>
            <a:r>
              <a:rPr lang="en-US" altLang="zh-TW" baseline="0" dirty="0" smtClean="0"/>
              <a:t>latency</a:t>
            </a:r>
            <a:endParaRPr lang="zh-TW" altLang="en-US" dirty="0"/>
          </a:p>
        </p:txBody>
      </p:sp>
      <p:sp>
        <p:nvSpPr>
          <p:cNvPr id="4" name="投影片編號版面配置區 3"/>
          <p:cNvSpPr>
            <a:spLocks noGrp="1"/>
          </p:cNvSpPr>
          <p:nvPr>
            <p:ph type="sldNum" sz="quarter" idx="10"/>
          </p:nvPr>
        </p:nvSpPr>
        <p:spPr/>
        <p:txBody>
          <a:bodyPr/>
          <a:lstStyle/>
          <a:p>
            <a:fld id="{B691DD73-8797-42F3-984B-0000592CC86E}" type="slidenum">
              <a:rPr lang="zh-TW" altLang="en-US" smtClean="0"/>
              <a:t>54</a:t>
            </a:fld>
            <a:endParaRPr lang="zh-TW" altLang="en-US"/>
          </a:p>
        </p:txBody>
      </p:sp>
    </p:spTree>
    <p:extLst>
      <p:ext uri="{BB962C8B-B14F-4D97-AF65-F5344CB8AC3E}">
        <p14:creationId xmlns:p14="http://schemas.microsoft.com/office/powerpoint/2010/main" val="140884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再更進一步</a:t>
            </a:r>
            <a:r>
              <a:rPr lang="en-US" altLang="zh-TW" dirty="0" smtClean="0"/>
              <a:t>, SR-IOV</a:t>
            </a:r>
            <a:r>
              <a:rPr lang="zh-TW" altLang="en-US" dirty="0" smtClean="0"/>
              <a:t>是新的</a:t>
            </a:r>
            <a:r>
              <a:rPr lang="en-US" altLang="zh-TW" dirty="0" smtClean="0"/>
              <a:t>NIC</a:t>
            </a:r>
            <a:r>
              <a:rPr lang="zh-TW" altLang="en-US" dirty="0" smtClean="0"/>
              <a:t>技術</a:t>
            </a:r>
            <a:r>
              <a:rPr lang="en-US" altLang="zh-TW" dirty="0" smtClean="0"/>
              <a:t>,</a:t>
            </a:r>
            <a:r>
              <a:rPr lang="zh-TW" altLang="en-US" dirty="0" smtClean="0"/>
              <a:t>內建一個硬體</a:t>
            </a:r>
            <a:r>
              <a:rPr lang="en-US" altLang="zh-TW" dirty="0" smtClean="0"/>
              <a:t>switch</a:t>
            </a:r>
            <a:r>
              <a:rPr lang="zh-TW" altLang="en-US" dirty="0" smtClean="0"/>
              <a:t>可以做</a:t>
            </a:r>
            <a:r>
              <a:rPr lang="en-US" altLang="zh-TW" dirty="0" smtClean="0"/>
              <a:t>forwarding,</a:t>
            </a:r>
            <a:r>
              <a:rPr lang="zh-TW" altLang="en-US" dirty="0" smtClean="0"/>
              <a:t>所以完全不需要軟體</a:t>
            </a:r>
            <a:r>
              <a:rPr lang="en-US" altLang="zh-TW" dirty="0" smtClean="0"/>
              <a:t>OVS</a:t>
            </a:r>
            <a:r>
              <a:rPr lang="zh-TW" altLang="en-US" dirty="0" smtClean="0"/>
              <a:t>做</a:t>
            </a:r>
            <a:r>
              <a:rPr lang="en-US" altLang="zh-TW" dirty="0" smtClean="0"/>
              <a:t>forwarding</a:t>
            </a:r>
            <a:r>
              <a:rPr lang="zh-TW" altLang="en-US" dirty="0" smtClean="0"/>
              <a:t>的動作</a:t>
            </a:r>
            <a:r>
              <a:rPr lang="en-US" altLang="zh-TW" dirty="0" smtClean="0"/>
              <a:t>,</a:t>
            </a:r>
            <a:r>
              <a:rPr lang="zh-TW" altLang="en-US" dirty="0" smtClean="0"/>
              <a:t>因此可以繞過</a:t>
            </a:r>
            <a:r>
              <a:rPr lang="en-US" altLang="zh-TW" dirty="0" smtClean="0"/>
              <a:t>kernel space</a:t>
            </a:r>
            <a:r>
              <a:rPr lang="zh-TW" altLang="en-US" dirty="0" smtClean="0"/>
              <a:t>和</a:t>
            </a:r>
            <a:r>
              <a:rPr lang="en-US" altLang="zh-TW" dirty="0" smtClean="0"/>
              <a:t>user space,</a:t>
            </a:r>
            <a:r>
              <a:rPr lang="zh-TW" altLang="en-US" dirty="0" smtClean="0"/>
              <a:t>直接由</a:t>
            </a:r>
            <a:r>
              <a:rPr lang="en-US" altLang="zh-TW" dirty="0" smtClean="0"/>
              <a:t>NIC</a:t>
            </a:r>
            <a:r>
              <a:rPr lang="zh-TW" altLang="en-US" dirty="0" smtClean="0"/>
              <a:t>將封包送到</a:t>
            </a:r>
            <a:r>
              <a:rPr lang="en-US" altLang="zh-TW" dirty="0" smtClean="0"/>
              <a:t>VM</a:t>
            </a:r>
            <a:r>
              <a:rPr lang="zh-TW" altLang="en-US" dirty="0" smtClean="0"/>
              <a:t>中</a:t>
            </a:r>
            <a:r>
              <a:rPr lang="en-US" altLang="zh-TW" dirty="0" smtClean="0"/>
              <a:t>,</a:t>
            </a:r>
            <a:r>
              <a:rPr lang="zh-TW" altLang="en-US" dirty="0" smtClean="0"/>
              <a:t>可以更進一步減少</a:t>
            </a:r>
            <a:r>
              <a:rPr lang="en-US" altLang="zh-TW" dirty="0" smtClean="0"/>
              <a:t>NFV</a:t>
            </a:r>
            <a:r>
              <a:rPr lang="zh-TW" altLang="en-US" dirty="0" smtClean="0"/>
              <a:t>的</a:t>
            </a:r>
            <a:r>
              <a:rPr lang="en-US" altLang="zh-TW" dirty="0" smtClean="0"/>
              <a:t>latency</a:t>
            </a:r>
            <a:endParaRPr lang="zh-TW" altLang="en-US" dirty="0"/>
          </a:p>
        </p:txBody>
      </p:sp>
      <p:sp>
        <p:nvSpPr>
          <p:cNvPr id="4" name="投影片編號版面配置區 3"/>
          <p:cNvSpPr>
            <a:spLocks noGrp="1"/>
          </p:cNvSpPr>
          <p:nvPr>
            <p:ph type="sldNum" sz="quarter" idx="10"/>
          </p:nvPr>
        </p:nvSpPr>
        <p:spPr/>
        <p:txBody>
          <a:bodyPr/>
          <a:lstStyle/>
          <a:p>
            <a:fld id="{B691DD73-8797-42F3-984B-0000592CC86E}" type="slidenum">
              <a:rPr lang="zh-TW" altLang="en-US" smtClean="0"/>
              <a:t>55</a:t>
            </a:fld>
            <a:endParaRPr lang="zh-TW" altLang="en-US"/>
          </a:p>
        </p:txBody>
      </p:sp>
    </p:spTree>
    <p:extLst>
      <p:ext uri="{BB962C8B-B14F-4D97-AF65-F5344CB8AC3E}">
        <p14:creationId xmlns:p14="http://schemas.microsoft.com/office/powerpoint/2010/main" val="309420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759197A-31AF-48D6-826D-105E34546546}" type="slidenum">
              <a:rPr lang="en-US" smtClean="0"/>
              <a:pPr/>
              <a:t>14</a:t>
            </a:fld>
            <a:endParaRPr lang="en-US"/>
          </a:p>
        </p:txBody>
      </p:sp>
    </p:spTree>
    <p:extLst>
      <p:ext uri="{BB962C8B-B14F-4D97-AF65-F5344CB8AC3E}">
        <p14:creationId xmlns:p14="http://schemas.microsoft.com/office/powerpoint/2010/main" val="2528344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i="1" dirty="0"/>
          </a:p>
        </p:txBody>
      </p:sp>
      <p:sp>
        <p:nvSpPr>
          <p:cNvPr id="4" name="Slide Number Placeholder 3"/>
          <p:cNvSpPr>
            <a:spLocks noGrp="1"/>
          </p:cNvSpPr>
          <p:nvPr>
            <p:ph type="sldNum" sz="quarter" idx="10"/>
          </p:nvPr>
        </p:nvSpPr>
        <p:spPr/>
        <p:txBody>
          <a:bodyPr/>
          <a:lstStyle/>
          <a:p>
            <a:fld id="{5759197A-31AF-48D6-826D-105E34546546}" type="slidenum">
              <a:rPr lang="en-US" smtClean="0"/>
              <a:pPr/>
              <a:t>15</a:t>
            </a:fld>
            <a:endParaRPr lang="en-US"/>
          </a:p>
        </p:txBody>
      </p:sp>
    </p:spTree>
    <p:extLst>
      <p:ext uri="{BB962C8B-B14F-4D97-AF65-F5344CB8AC3E}">
        <p14:creationId xmlns:p14="http://schemas.microsoft.com/office/powerpoint/2010/main" val="2286321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Encapsulate</a:t>
            </a:r>
          </a:p>
          <a:p>
            <a:endParaRPr lang="zh-TW" altLang="en-US" dirty="0"/>
          </a:p>
        </p:txBody>
      </p:sp>
      <p:sp>
        <p:nvSpPr>
          <p:cNvPr id="4" name="投影片編號版面配置區 3"/>
          <p:cNvSpPr>
            <a:spLocks noGrp="1"/>
          </p:cNvSpPr>
          <p:nvPr>
            <p:ph type="sldNum" sz="quarter" idx="5"/>
          </p:nvPr>
        </p:nvSpPr>
        <p:spPr/>
        <p:txBody>
          <a:bodyPr/>
          <a:lstStyle/>
          <a:p>
            <a:fld id="{F17A679F-0432-468C-9502-2AE6B779BD16}" type="slidenum">
              <a:rPr lang="zh-TW" altLang="en-US" smtClean="0"/>
              <a:t>21</a:t>
            </a:fld>
            <a:endParaRPr lang="zh-TW" altLang="en-US"/>
          </a:p>
        </p:txBody>
      </p:sp>
    </p:spTree>
    <p:extLst>
      <p:ext uri="{BB962C8B-B14F-4D97-AF65-F5344CB8AC3E}">
        <p14:creationId xmlns:p14="http://schemas.microsoft.com/office/powerpoint/2010/main" val="3104496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DPDK</a:t>
            </a:r>
            <a:r>
              <a:rPr lang="en-US" altLang="zh-TW" baseline="0" dirty="0"/>
              <a:t> = Intel data plane development kit,  add text to describe the point </a:t>
            </a:r>
            <a:endParaRPr lang="zh-TW" altLang="en-US" dirty="0"/>
          </a:p>
        </p:txBody>
      </p:sp>
      <p:sp>
        <p:nvSpPr>
          <p:cNvPr id="4" name="投影片編號版面配置區 3"/>
          <p:cNvSpPr>
            <a:spLocks noGrp="1"/>
          </p:cNvSpPr>
          <p:nvPr>
            <p:ph type="sldNum" sz="quarter" idx="10"/>
          </p:nvPr>
        </p:nvSpPr>
        <p:spPr/>
        <p:txBody>
          <a:bodyPr/>
          <a:lstStyle/>
          <a:p>
            <a:fld id="{6D852969-B22E-4857-96C6-7AFF7A14FB5C}" type="slidenum">
              <a:rPr lang="zh-TW" altLang="en-US" smtClean="0"/>
              <a:t>28</a:t>
            </a:fld>
            <a:endParaRPr lang="zh-TW" altLang="en-US"/>
          </a:p>
        </p:txBody>
      </p:sp>
    </p:spTree>
    <p:extLst>
      <p:ext uri="{BB962C8B-B14F-4D97-AF65-F5344CB8AC3E}">
        <p14:creationId xmlns:p14="http://schemas.microsoft.com/office/powerpoint/2010/main" val="592883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a:t>DPDK</a:t>
            </a:r>
            <a:r>
              <a:rPr lang="en-US" altLang="zh-TW" baseline="0" dirty="0"/>
              <a:t> = Intel data plane development kit</a:t>
            </a:r>
            <a:endParaRPr lang="zh-TW" altLang="en-US" dirty="0"/>
          </a:p>
        </p:txBody>
      </p:sp>
      <p:sp>
        <p:nvSpPr>
          <p:cNvPr id="4" name="投影片編號版面配置區 3"/>
          <p:cNvSpPr>
            <a:spLocks noGrp="1"/>
          </p:cNvSpPr>
          <p:nvPr>
            <p:ph type="sldNum" sz="quarter" idx="10"/>
          </p:nvPr>
        </p:nvSpPr>
        <p:spPr/>
        <p:txBody>
          <a:bodyPr/>
          <a:lstStyle/>
          <a:p>
            <a:fld id="{6D852969-B22E-4857-96C6-7AFF7A14FB5C}" type="slidenum">
              <a:rPr lang="zh-TW" altLang="en-US" smtClean="0"/>
              <a:t>29</a:t>
            </a:fld>
            <a:endParaRPr lang="zh-TW" altLang="en-US"/>
          </a:p>
        </p:txBody>
      </p:sp>
    </p:spTree>
    <p:extLst>
      <p:ext uri="{BB962C8B-B14F-4D97-AF65-F5344CB8AC3E}">
        <p14:creationId xmlns:p14="http://schemas.microsoft.com/office/powerpoint/2010/main" val="2794845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OPNFV</a:t>
            </a:r>
            <a:r>
              <a:rPr lang="zh-TW" altLang="en-US" dirty="0" smtClean="0"/>
              <a:t>提供了很多工具來對整個</a:t>
            </a:r>
            <a:r>
              <a:rPr lang="en-US" altLang="zh-TW" dirty="0" smtClean="0"/>
              <a:t>NFV</a:t>
            </a:r>
            <a:r>
              <a:rPr lang="zh-TW" altLang="en-US" dirty="0" smtClean="0"/>
              <a:t>系統做</a:t>
            </a:r>
            <a:r>
              <a:rPr lang="en-US" altLang="zh-TW" dirty="0" smtClean="0"/>
              <a:t>testing, </a:t>
            </a:r>
            <a:r>
              <a:rPr lang="zh-TW" altLang="en-US" dirty="0" smtClean="0"/>
              <a:t>包含</a:t>
            </a:r>
            <a:r>
              <a:rPr lang="en-US" altLang="zh-TW" dirty="0" smtClean="0"/>
              <a:t>VM</a:t>
            </a:r>
            <a:r>
              <a:rPr lang="zh-TW" altLang="en-US" dirty="0" smtClean="0"/>
              <a:t>資源管理系統</a:t>
            </a:r>
            <a:r>
              <a:rPr lang="en-US" altLang="zh-TW" dirty="0" smtClean="0"/>
              <a:t>(</a:t>
            </a:r>
            <a:r>
              <a:rPr lang="zh-TW" altLang="en-US" dirty="0" smtClean="0"/>
              <a:t>指</a:t>
            </a:r>
            <a:r>
              <a:rPr lang="en-US" altLang="zh-TW" dirty="0" err="1" smtClean="0"/>
              <a:t>openstack</a:t>
            </a:r>
            <a:r>
              <a:rPr lang="en-US" altLang="zh-TW" dirty="0" smtClean="0"/>
              <a:t>), SDN controller…</a:t>
            </a:r>
            <a:r>
              <a:rPr lang="zh-TW" altLang="en-US" dirty="0" smtClean="0"/>
              <a:t>等等在功能是否正常</a:t>
            </a:r>
            <a:r>
              <a:rPr lang="en-US" altLang="zh-TW" dirty="0" smtClean="0"/>
              <a:t>(Kubernetes</a:t>
            </a:r>
            <a:r>
              <a:rPr lang="zh-TW" altLang="en-US" dirty="0" smtClean="0"/>
              <a:t>是</a:t>
            </a:r>
            <a:r>
              <a:rPr lang="en-US" altLang="zh-TW" dirty="0" smtClean="0"/>
              <a:t>container</a:t>
            </a:r>
            <a:r>
              <a:rPr lang="zh-TW" altLang="en-US" dirty="0" smtClean="0"/>
              <a:t>的管理系統</a:t>
            </a:r>
            <a:r>
              <a:rPr lang="en-US" altLang="zh-TW" dirty="0" smtClean="0"/>
              <a:t>),</a:t>
            </a:r>
            <a:r>
              <a:rPr lang="en-US" altLang="zh-TW" baseline="0" dirty="0" smtClean="0"/>
              <a:t> </a:t>
            </a:r>
            <a:r>
              <a:rPr lang="zh-TW" altLang="en-US" baseline="0" dirty="0" smtClean="0"/>
              <a:t>另一類的工具是用來測系統效能的</a:t>
            </a:r>
            <a:r>
              <a:rPr lang="en-US" altLang="zh-TW" baseline="0" dirty="0" smtClean="0"/>
              <a:t>,</a:t>
            </a:r>
            <a:r>
              <a:rPr lang="zh-TW" altLang="en-US" baseline="0" dirty="0" smtClean="0"/>
              <a:t>包含</a:t>
            </a:r>
            <a:r>
              <a:rPr lang="en-US" altLang="zh-TW" baseline="0" dirty="0" smtClean="0"/>
              <a:t>VM</a:t>
            </a:r>
            <a:r>
              <a:rPr lang="zh-TW" altLang="en-US" baseline="0" dirty="0" smtClean="0"/>
              <a:t>的執行速度</a:t>
            </a:r>
            <a:r>
              <a:rPr lang="en-US" altLang="zh-TW" baseline="0" dirty="0" smtClean="0"/>
              <a:t>, container</a:t>
            </a:r>
            <a:r>
              <a:rPr lang="zh-TW" altLang="en-US" baseline="0" dirty="0" smtClean="0"/>
              <a:t>的執行决度</a:t>
            </a:r>
            <a:r>
              <a:rPr lang="en-US" altLang="zh-TW" baseline="0" dirty="0" smtClean="0"/>
              <a:t>, </a:t>
            </a:r>
            <a:r>
              <a:rPr lang="zh-TW" altLang="en-US" baseline="0" dirty="0" smtClean="0"/>
              <a:t>最後一類工具是測試儲存設備的速度</a:t>
            </a:r>
            <a:r>
              <a:rPr lang="en-US" altLang="zh-TW" baseline="0" dirty="0" smtClean="0"/>
              <a:t>, </a:t>
            </a:r>
            <a:r>
              <a:rPr lang="zh-TW" altLang="en-US" baseline="0" dirty="0" smtClean="0"/>
              <a:t>以及網路的傳輸速度</a:t>
            </a:r>
            <a:r>
              <a:rPr lang="en-US" altLang="zh-TW" baseline="0" dirty="0" smtClean="0"/>
              <a:t>(</a:t>
            </a:r>
            <a:r>
              <a:rPr lang="zh-TW" altLang="en-US" baseline="0" dirty="0" smtClean="0"/>
              <a:t>頻寬</a:t>
            </a:r>
            <a:r>
              <a:rPr lang="en-US" altLang="zh-TW" baseline="0" smtClean="0"/>
              <a:t>)</a:t>
            </a:r>
            <a:endParaRPr lang="zh-TW" altLang="en-US" dirty="0"/>
          </a:p>
        </p:txBody>
      </p:sp>
      <p:sp>
        <p:nvSpPr>
          <p:cNvPr id="4" name="投影片編號版面配置區 3"/>
          <p:cNvSpPr>
            <a:spLocks noGrp="1"/>
          </p:cNvSpPr>
          <p:nvPr>
            <p:ph type="sldNum" sz="quarter" idx="10"/>
          </p:nvPr>
        </p:nvSpPr>
        <p:spPr/>
        <p:txBody>
          <a:bodyPr/>
          <a:lstStyle/>
          <a:p>
            <a:fld id="{B691DD73-8797-42F3-984B-0000592CC86E}" type="slidenum">
              <a:rPr lang="zh-TW" altLang="en-US" smtClean="0"/>
              <a:t>30</a:t>
            </a:fld>
            <a:endParaRPr lang="zh-TW" altLang="en-US"/>
          </a:p>
        </p:txBody>
      </p:sp>
    </p:spTree>
    <p:extLst>
      <p:ext uri="{BB962C8B-B14F-4D97-AF65-F5344CB8AC3E}">
        <p14:creationId xmlns:p14="http://schemas.microsoft.com/office/powerpoint/2010/main" val="4104656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691DD73-8797-42F3-984B-0000592CC86E}" type="slidenum">
              <a:rPr lang="zh-TW" altLang="en-US" smtClean="0"/>
              <a:t>33</a:t>
            </a:fld>
            <a:endParaRPr lang="zh-TW" altLang="en-US"/>
          </a:p>
        </p:txBody>
      </p:sp>
    </p:spTree>
    <p:extLst>
      <p:ext uri="{BB962C8B-B14F-4D97-AF65-F5344CB8AC3E}">
        <p14:creationId xmlns:p14="http://schemas.microsoft.com/office/powerpoint/2010/main" val="332908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691DD73-8797-42F3-984B-0000592CC86E}" type="slidenum">
              <a:rPr lang="zh-TW" altLang="en-US" smtClean="0"/>
              <a:t>34</a:t>
            </a:fld>
            <a:endParaRPr lang="zh-TW" altLang="en-US"/>
          </a:p>
        </p:txBody>
      </p:sp>
    </p:spTree>
    <p:extLst>
      <p:ext uri="{BB962C8B-B14F-4D97-AF65-F5344CB8AC3E}">
        <p14:creationId xmlns:p14="http://schemas.microsoft.com/office/powerpoint/2010/main" val="3578511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CF2620F-13C1-4B37-9F1C-86BAC409A472}" type="datetimeFigureOut">
              <a:rPr lang="zh-TW" altLang="en-US" smtClean="0"/>
              <a:t>2019/7/5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1120915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CF2620F-13C1-4B37-9F1C-86BAC409A472}" type="datetimeFigureOut">
              <a:rPr lang="zh-TW" altLang="en-US" smtClean="0"/>
              <a:t>2019/7/5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3040743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CF2620F-13C1-4B37-9F1C-86BAC409A472}" type="datetimeFigureOut">
              <a:rPr lang="zh-TW" altLang="en-US" smtClean="0"/>
              <a:t>2019/7/5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303831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lvl1pPr>
              <a:defRPr>
                <a:latin typeface="Calibri" panose="020F0502020204030204" pitchFamily="34" charset="0"/>
              </a:defRPr>
            </a:lvl1pPr>
          </a:lstStyle>
          <a:p>
            <a:r>
              <a:rPr lang="zh-TW" altLang="en-US" dirty="0"/>
              <a:t>按一下以編輯母片標題樣式</a:t>
            </a:r>
          </a:p>
        </p:txBody>
      </p:sp>
      <p:sp>
        <p:nvSpPr>
          <p:cNvPr id="3" name="投影片編號版面配置區 3"/>
          <p:cNvSpPr>
            <a:spLocks noGrp="1"/>
          </p:cNvSpPr>
          <p:nvPr>
            <p:ph type="sldNum" sz="quarter" idx="10"/>
          </p:nvPr>
        </p:nvSpPr>
        <p:spPr/>
        <p:txBody>
          <a:bodyPr/>
          <a:lstStyle>
            <a:lvl1pPr>
              <a:defRPr/>
            </a:lvl1pPr>
          </a:lstStyle>
          <a:p>
            <a:pPr>
              <a:defRPr/>
            </a:pPr>
            <a:fld id="{970BC2B8-CECD-4887-BC1D-BD15A004001D}" type="slidenum">
              <a:rPr lang="en-US" altLang="zh-TW"/>
              <a:pPr>
                <a:defRPr/>
              </a:pPr>
              <a:t>‹#›</a:t>
            </a:fld>
            <a:endParaRPr lang="en-US" altLang="zh-TW"/>
          </a:p>
        </p:txBody>
      </p:sp>
    </p:spTree>
    <p:extLst>
      <p:ext uri="{BB962C8B-B14F-4D97-AF65-F5344CB8AC3E}">
        <p14:creationId xmlns:p14="http://schemas.microsoft.com/office/powerpoint/2010/main" val="1840638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CF2620F-13C1-4B37-9F1C-86BAC409A472}" type="datetimeFigureOut">
              <a:rPr lang="zh-TW" altLang="en-US" smtClean="0"/>
              <a:t>2019/7/5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4161007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2CF2620F-13C1-4B37-9F1C-86BAC409A472}" type="datetimeFigureOut">
              <a:rPr lang="zh-TW" altLang="en-US" smtClean="0"/>
              <a:t>2019/7/5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255196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CF2620F-13C1-4B37-9F1C-86BAC409A472}" type="datetimeFigureOut">
              <a:rPr lang="zh-TW" altLang="en-US" smtClean="0"/>
              <a:t>2019/7/5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2875327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CF2620F-13C1-4B37-9F1C-86BAC409A472}" type="datetimeFigureOut">
              <a:rPr lang="zh-TW" altLang="en-US" smtClean="0"/>
              <a:t>2019/7/5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88075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2CF2620F-13C1-4B37-9F1C-86BAC409A472}" type="datetimeFigureOut">
              <a:rPr lang="zh-TW" altLang="en-US" smtClean="0"/>
              <a:t>2019/7/5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144014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2620F-13C1-4B37-9F1C-86BAC409A472}" type="datetimeFigureOut">
              <a:rPr lang="zh-TW" altLang="en-US" smtClean="0"/>
              <a:t>2019/7/5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408795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2CF2620F-13C1-4B37-9F1C-86BAC409A472}" type="datetimeFigureOut">
              <a:rPr lang="zh-TW" altLang="en-US" smtClean="0"/>
              <a:t>2019/7/5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1861697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2CF2620F-13C1-4B37-9F1C-86BAC409A472}" type="datetimeFigureOut">
              <a:rPr lang="zh-TW" altLang="en-US" smtClean="0"/>
              <a:t>2019/7/5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1671011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F2620F-13C1-4B37-9F1C-86BAC409A472}" type="datetimeFigureOut">
              <a:rPr lang="zh-TW" altLang="en-US" smtClean="0"/>
              <a:t>2019/7/5</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5CDF1-603A-454A-A8C3-53EC6F61BEF6}" type="slidenum">
              <a:rPr lang="zh-TW" altLang="en-US" smtClean="0"/>
              <a:t>‹#›</a:t>
            </a:fld>
            <a:endParaRPr lang="zh-TW" altLang="en-US"/>
          </a:p>
        </p:txBody>
      </p:sp>
    </p:spTree>
    <p:extLst>
      <p:ext uri="{BB962C8B-B14F-4D97-AF65-F5344CB8AC3E}">
        <p14:creationId xmlns:p14="http://schemas.microsoft.com/office/powerpoint/2010/main" val="25322941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50282-AB7E-41E6-A7ED-5955DC353241}"/>
              </a:ext>
            </a:extLst>
          </p:cNvPr>
          <p:cNvSpPr>
            <a:spLocks noGrp="1"/>
          </p:cNvSpPr>
          <p:nvPr>
            <p:ph type="ctrTitle"/>
          </p:nvPr>
        </p:nvSpPr>
        <p:spPr/>
        <p:txBody>
          <a:bodyPr/>
          <a:lstStyle/>
          <a:p>
            <a:r>
              <a:rPr lang="en-US" altLang="zh-TW" dirty="0"/>
              <a:t>Network Function Virtualization</a:t>
            </a:r>
            <a:endParaRPr lang="zh-TW" altLang="en-US" dirty="0"/>
          </a:p>
        </p:txBody>
      </p:sp>
      <p:sp>
        <p:nvSpPr>
          <p:cNvPr id="3" name="副標題 2">
            <a:extLst>
              <a:ext uri="{FF2B5EF4-FFF2-40B4-BE49-F238E27FC236}">
                <a16:creationId xmlns:a16="http://schemas.microsoft.com/office/drawing/2014/main" id="{CB4DAEBA-C1DE-4B56-BB7D-01588E60CA40}"/>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71810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Use Case 2: Virtualized Evolved Packet Core (EPC)</a:t>
            </a:r>
            <a:endParaRPr lang="zh-TW" altLang="en-US" dirty="0"/>
          </a:p>
        </p:txBody>
      </p:sp>
      <p:sp>
        <p:nvSpPr>
          <p:cNvPr id="3" name="內容版面配置區 2"/>
          <p:cNvSpPr>
            <a:spLocks noGrp="1"/>
          </p:cNvSpPr>
          <p:nvPr>
            <p:ph idx="1"/>
          </p:nvPr>
        </p:nvSpPr>
        <p:spPr>
          <a:xfrm>
            <a:off x="628650" y="1825625"/>
            <a:ext cx="7886700" cy="650447"/>
          </a:xfrm>
        </p:spPr>
        <p:txBody>
          <a:bodyPr/>
          <a:lstStyle/>
          <a:p>
            <a:r>
              <a:rPr lang="en-US" altLang="zh-TW" dirty="0"/>
              <a:t>The network components are virtualized as VNFs</a:t>
            </a:r>
            <a:endParaRPr lang="zh-TW" altLang="en-US" dirty="0"/>
          </a:p>
        </p:txBody>
      </p:sp>
      <p:grpSp>
        <p:nvGrpSpPr>
          <p:cNvPr id="7" name="群組 6"/>
          <p:cNvGrpSpPr/>
          <p:nvPr/>
        </p:nvGrpSpPr>
        <p:grpSpPr>
          <a:xfrm>
            <a:off x="2062536" y="4911043"/>
            <a:ext cx="452062" cy="554804"/>
            <a:chOff x="1808252" y="3493213"/>
            <a:chExt cx="544530" cy="914400"/>
          </a:xfrm>
        </p:grpSpPr>
        <p:sp>
          <p:nvSpPr>
            <p:cNvPr id="4" name="等腰三角形 3"/>
            <p:cNvSpPr/>
            <p:nvPr/>
          </p:nvSpPr>
          <p:spPr>
            <a:xfrm>
              <a:off x="1808252" y="3493213"/>
              <a:ext cx="544530"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等腰三角形 4"/>
            <p:cNvSpPr/>
            <p:nvPr/>
          </p:nvSpPr>
          <p:spPr>
            <a:xfrm>
              <a:off x="1993187" y="3729519"/>
              <a:ext cx="179798" cy="328773"/>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梯形 5"/>
            <p:cNvSpPr/>
            <p:nvPr/>
          </p:nvSpPr>
          <p:spPr>
            <a:xfrm>
              <a:off x="1921267" y="4191857"/>
              <a:ext cx="349322" cy="215756"/>
            </a:xfrm>
            <a:prstGeom prst="trapezoid">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8" name="圖片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655698" y="5939257"/>
            <a:ext cx="691254" cy="691254"/>
          </a:xfrm>
          <a:prstGeom prst="rect">
            <a:avLst/>
          </a:prstGeom>
        </p:spPr>
      </p:pic>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542" y="5939257"/>
            <a:ext cx="656189" cy="656189"/>
          </a:xfrm>
          <a:prstGeom prst="rect">
            <a:avLst/>
          </a:prstGeom>
        </p:spPr>
      </p:pic>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321" y="5889743"/>
            <a:ext cx="755215" cy="755215"/>
          </a:xfrm>
          <a:prstGeom prst="rect">
            <a:avLst/>
          </a:prstGeom>
        </p:spPr>
      </p:pic>
      <p:grpSp>
        <p:nvGrpSpPr>
          <p:cNvPr id="11" name="群組 10"/>
          <p:cNvGrpSpPr/>
          <p:nvPr/>
        </p:nvGrpSpPr>
        <p:grpSpPr>
          <a:xfrm>
            <a:off x="2791905" y="4911043"/>
            <a:ext cx="452062" cy="554804"/>
            <a:chOff x="1808252" y="3493213"/>
            <a:chExt cx="544530" cy="914400"/>
          </a:xfrm>
        </p:grpSpPr>
        <p:sp>
          <p:nvSpPr>
            <p:cNvPr id="12" name="等腰三角形 11"/>
            <p:cNvSpPr/>
            <p:nvPr/>
          </p:nvSpPr>
          <p:spPr>
            <a:xfrm>
              <a:off x="1808252" y="3493213"/>
              <a:ext cx="544530"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p:cNvSpPr/>
            <p:nvPr/>
          </p:nvSpPr>
          <p:spPr>
            <a:xfrm>
              <a:off x="1993187" y="3729519"/>
              <a:ext cx="179798" cy="328773"/>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梯形 13"/>
            <p:cNvSpPr/>
            <p:nvPr/>
          </p:nvSpPr>
          <p:spPr>
            <a:xfrm>
              <a:off x="1921267" y="4191857"/>
              <a:ext cx="349322" cy="215756"/>
            </a:xfrm>
            <a:prstGeom prst="trapezoid">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 name="立方體 15"/>
          <p:cNvSpPr/>
          <p:nvPr/>
        </p:nvSpPr>
        <p:spPr>
          <a:xfrm>
            <a:off x="2004467" y="3218257"/>
            <a:ext cx="568200" cy="52212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立方體 16"/>
          <p:cNvSpPr/>
          <p:nvPr/>
        </p:nvSpPr>
        <p:spPr>
          <a:xfrm>
            <a:off x="2885729" y="3218257"/>
            <a:ext cx="568200" cy="52212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立方體 17"/>
          <p:cNvSpPr/>
          <p:nvPr/>
        </p:nvSpPr>
        <p:spPr>
          <a:xfrm>
            <a:off x="2004467" y="4028397"/>
            <a:ext cx="568200" cy="52212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立方體 18"/>
          <p:cNvSpPr/>
          <p:nvPr/>
        </p:nvSpPr>
        <p:spPr>
          <a:xfrm>
            <a:off x="2885729" y="4007860"/>
            <a:ext cx="568200" cy="52212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1530848" y="5889743"/>
            <a:ext cx="2300688" cy="755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1880386" y="4846107"/>
            <a:ext cx="1573543" cy="755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1453856" y="3050448"/>
            <a:ext cx="2657051" cy="1660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雲朵形 22"/>
          <p:cNvSpPr/>
          <p:nvPr/>
        </p:nvSpPr>
        <p:spPr>
          <a:xfrm>
            <a:off x="1899977" y="2250140"/>
            <a:ext cx="1623317" cy="649828"/>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Internet</a:t>
            </a:r>
            <a:endParaRPr lang="zh-TW" altLang="en-US" dirty="0"/>
          </a:p>
        </p:txBody>
      </p:sp>
      <p:sp>
        <p:nvSpPr>
          <p:cNvPr id="24" name="文字方塊 23"/>
          <p:cNvSpPr txBox="1"/>
          <p:nvPr/>
        </p:nvSpPr>
        <p:spPr>
          <a:xfrm>
            <a:off x="149100" y="5939257"/>
            <a:ext cx="1304757" cy="648495"/>
          </a:xfrm>
          <a:prstGeom prst="rect">
            <a:avLst/>
          </a:prstGeom>
          <a:noFill/>
        </p:spPr>
        <p:txBody>
          <a:bodyPr wrap="square" rtlCol="0">
            <a:spAutoFit/>
          </a:bodyPr>
          <a:lstStyle/>
          <a:p>
            <a:r>
              <a:rPr lang="en-US" altLang="zh-TW" dirty="0"/>
              <a:t>User Equipment</a:t>
            </a:r>
            <a:endParaRPr lang="zh-TW" altLang="en-US" dirty="0"/>
          </a:p>
        </p:txBody>
      </p:sp>
      <p:sp>
        <p:nvSpPr>
          <p:cNvPr id="25" name="文字方塊 24"/>
          <p:cNvSpPr txBox="1"/>
          <p:nvPr/>
        </p:nvSpPr>
        <p:spPr>
          <a:xfrm>
            <a:off x="191426" y="3783978"/>
            <a:ext cx="1304757" cy="369332"/>
          </a:xfrm>
          <a:prstGeom prst="rect">
            <a:avLst/>
          </a:prstGeom>
          <a:noFill/>
        </p:spPr>
        <p:txBody>
          <a:bodyPr wrap="square" rtlCol="0">
            <a:spAutoFit/>
          </a:bodyPr>
          <a:lstStyle/>
          <a:p>
            <a:r>
              <a:rPr lang="en-US" altLang="zh-TW" dirty="0"/>
              <a:t>EPC</a:t>
            </a:r>
            <a:endParaRPr lang="zh-TW" altLang="en-US" dirty="0"/>
          </a:p>
        </p:txBody>
      </p:sp>
      <p:sp>
        <p:nvSpPr>
          <p:cNvPr id="26" name="文字方塊 25"/>
          <p:cNvSpPr txBox="1"/>
          <p:nvPr/>
        </p:nvSpPr>
        <p:spPr>
          <a:xfrm>
            <a:off x="1397436" y="3330189"/>
            <a:ext cx="730028" cy="369332"/>
          </a:xfrm>
          <a:prstGeom prst="rect">
            <a:avLst/>
          </a:prstGeom>
          <a:noFill/>
        </p:spPr>
        <p:txBody>
          <a:bodyPr wrap="square" rtlCol="0">
            <a:spAutoFit/>
          </a:bodyPr>
          <a:lstStyle/>
          <a:p>
            <a:r>
              <a:rPr lang="en-US" altLang="zh-TW" dirty="0"/>
              <a:t>PCRF</a:t>
            </a:r>
            <a:endParaRPr lang="zh-TW" altLang="en-US" dirty="0"/>
          </a:p>
        </p:txBody>
      </p:sp>
      <p:sp>
        <p:nvSpPr>
          <p:cNvPr id="27" name="文字方塊 26"/>
          <p:cNvSpPr txBox="1"/>
          <p:nvPr/>
        </p:nvSpPr>
        <p:spPr>
          <a:xfrm>
            <a:off x="1397436" y="4147917"/>
            <a:ext cx="730028" cy="369332"/>
          </a:xfrm>
          <a:prstGeom prst="rect">
            <a:avLst/>
          </a:prstGeom>
          <a:noFill/>
        </p:spPr>
        <p:txBody>
          <a:bodyPr wrap="square" rtlCol="0">
            <a:spAutoFit/>
          </a:bodyPr>
          <a:lstStyle/>
          <a:p>
            <a:r>
              <a:rPr lang="en-US" altLang="zh-TW" dirty="0"/>
              <a:t>S-GW</a:t>
            </a:r>
            <a:endParaRPr lang="zh-TW" altLang="en-US" dirty="0"/>
          </a:p>
        </p:txBody>
      </p:sp>
      <p:sp>
        <p:nvSpPr>
          <p:cNvPr id="28" name="文字方塊 27"/>
          <p:cNvSpPr txBox="1"/>
          <p:nvPr/>
        </p:nvSpPr>
        <p:spPr>
          <a:xfrm>
            <a:off x="3380879" y="3324483"/>
            <a:ext cx="772223" cy="369332"/>
          </a:xfrm>
          <a:prstGeom prst="rect">
            <a:avLst/>
          </a:prstGeom>
          <a:noFill/>
        </p:spPr>
        <p:txBody>
          <a:bodyPr wrap="square" rtlCol="0">
            <a:spAutoFit/>
          </a:bodyPr>
          <a:lstStyle/>
          <a:p>
            <a:r>
              <a:rPr lang="en-US" altLang="zh-TW" dirty="0"/>
              <a:t>P_GW</a:t>
            </a:r>
            <a:endParaRPr lang="zh-TW" altLang="en-US" dirty="0"/>
          </a:p>
        </p:txBody>
      </p:sp>
      <p:sp>
        <p:nvSpPr>
          <p:cNvPr id="29" name="文字方塊 28"/>
          <p:cNvSpPr txBox="1"/>
          <p:nvPr/>
        </p:nvSpPr>
        <p:spPr>
          <a:xfrm>
            <a:off x="3380879" y="4076157"/>
            <a:ext cx="730028" cy="369332"/>
          </a:xfrm>
          <a:prstGeom prst="rect">
            <a:avLst/>
          </a:prstGeom>
          <a:noFill/>
        </p:spPr>
        <p:txBody>
          <a:bodyPr wrap="square" rtlCol="0">
            <a:spAutoFit/>
          </a:bodyPr>
          <a:lstStyle/>
          <a:p>
            <a:r>
              <a:rPr lang="en-US" altLang="zh-TW" dirty="0"/>
              <a:t>MME</a:t>
            </a:r>
            <a:endParaRPr lang="zh-TW" altLang="en-US" dirty="0"/>
          </a:p>
        </p:txBody>
      </p:sp>
      <p:sp>
        <p:nvSpPr>
          <p:cNvPr id="30" name="文字方塊 29"/>
          <p:cNvSpPr txBox="1"/>
          <p:nvPr/>
        </p:nvSpPr>
        <p:spPr>
          <a:xfrm>
            <a:off x="301499" y="5016597"/>
            <a:ext cx="1304757" cy="646331"/>
          </a:xfrm>
          <a:prstGeom prst="rect">
            <a:avLst/>
          </a:prstGeom>
          <a:noFill/>
        </p:spPr>
        <p:txBody>
          <a:bodyPr wrap="square" rtlCol="0">
            <a:spAutoFit/>
          </a:bodyPr>
          <a:lstStyle/>
          <a:p>
            <a:r>
              <a:rPr lang="en-US" altLang="zh-TW" dirty="0"/>
              <a:t>Access Network</a:t>
            </a:r>
            <a:endParaRPr lang="zh-TW" altLang="en-US" dirty="0"/>
          </a:p>
        </p:txBody>
      </p:sp>
      <p:grpSp>
        <p:nvGrpSpPr>
          <p:cNvPr id="31" name="群組 30"/>
          <p:cNvGrpSpPr/>
          <p:nvPr/>
        </p:nvGrpSpPr>
        <p:grpSpPr>
          <a:xfrm>
            <a:off x="5558411" y="4901989"/>
            <a:ext cx="452062" cy="554804"/>
            <a:chOff x="1808252" y="3493213"/>
            <a:chExt cx="544530" cy="914400"/>
          </a:xfrm>
        </p:grpSpPr>
        <p:sp>
          <p:nvSpPr>
            <p:cNvPr id="32" name="等腰三角形 31"/>
            <p:cNvSpPr/>
            <p:nvPr/>
          </p:nvSpPr>
          <p:spPr>
            <a:xfrm>
              <a:off x="1808252" y="3493213"/>
              <a:ext cx="544530"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等腰三角形 32"/>
            <p:cNvSpPr/>
            <p:nvPr/>
          </p:nvSpPr>
          <p:spPr>
            <a:xfrm>
              <a:off x="1993187" y="3729519"/>
              <a:ext cx="179798" cy="328773"/>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梯形 33"/>
            <p:cNvSpPr/>
            <p:nvPr/>
          </p:nvSpPr>
          <p:spPr>
            <a:xfrm>
              <a:off x="1921267" y="4191857"/>
              <a:ext cx="349322" cy="215756"/>
            </a:xfrm>
            <a:prstGeom prst="trapezoid">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5" name="圖片 3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51573" y="5930203"/>
            <a:ext cx="691254" cy="691254"/>
          </a:xfrm>
          <a:prstGeom prst="rect">
            <a:avLst/>
          </a:prstGeom>
        </p:spPr>
      </p:pic>
      <p:pic>
        <p:nvPicPr>
          <p:cNvPr id="36" name="圖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417" y="5930203"/>
            <a:ext cx="656189" cy="656189"/>
          </a:xfrm>
          <a:prstGeom prst="rect">
            <a:avLst/>
          </a:prstGeom>
        </p:spPr>
      </p:pic>
      <p:pic>
        <p:nvPicPr>
          <p:cNvPr id="37" name="圖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196" y="5880689"/>
            <a:ext cx="755215" cy="755215"/>
          </a:xfrm>
          <a:prstGeom prst="rect">
            <a:avLst/>
          </a:prstGeom>
        </p:spPr>
      </p:pic>
      <p:grpSp>
        <p:nvGrpSpPr>
          <p:cNvPr id="38" name="群組 37"/>
          <p:cNvGrpSpPr/>
          <p:nvPr/>
        </p:nvGrpSpPr>
        <p:grpSpPr>
          <a:xfrm>
            <a:off x="6287780" y="4901989"/>
            <a:ext cx="452062" cy="554804"/>
            <a:chOff x="1808252" y="3493213"/>
            <a:chExt cx="544530" cy="914400"/>
          </a:xfrm>
        </p:grpSpPr>
        <p:sp>
          <p:nvSpPr>
            <p:cNvPr id="39" name="等腰三角形 38"/>
            <p:cNvSpPr/>
            <p:nvPr/>
          </p:nvSpPr>
          <p:spPr>
            <a:xfrm>
              <a:off x="1808252" y="3493213"/>
              <a:ext cx="544530"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等腰三角形 39"/>
            <p:cNvSpPr/>
            <p:nvPr/>
          </p:nvSpPr>
          <p:spPr>
            <a:xfrm>
              <a:off x="1993187" y="3729519"/>
              <a:ext cx="179798" cy="328773"/>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梯形 40"/>
            <p:cNvSpPr/>
            <p:nvPr/>
          </p:nvSpPr>
          <p:spPr>
            <a:xfrm>
              <a:off x="1921267" y="4191857"/>
              <a:ext cx="349322" cy="215756"/>
            </a:xfrm>
            <a:prstGeom prst="trapezoid">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2" name="立方體 41"/>
          <p:cNvSpPr/>
          <p:nvPr/>
        </p:nvSpPr>
        <p:spPr>
          <a:xfrm>
            <a:off x="7681054" y="3497219"/>
            <a:ext cx="568200" cy="52212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立方體 42"/>
          <p:cNvSpPr/>
          <p:nvPr/>
        </p:nvSpPr>
        <p:spPr>
          <a:xfrm>
            <a:off x="8323527" y="2868963"/>
            <a:ext cx="568200" cy="52212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立方體 43"/>
          <p:cNvSpPr/>
          <p:nvPr/>
        </p:nvSpPr>
        <p:spPr>
          <a:xfrm>
            <a:off x="7648977" y="4532391"/>
            <a:ext cx="568200" cy="52212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立方體 44"/>
          <p:cNvSpPr/>
          <p:nvPr/>
        </p:nvSpPr>
        <p:spPr>
          <a:xfrm>
            <a:off x="8291600" y="3963517"/>
            <a:ext cx="568200" cy="52212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p:cNvSpPr/>
          <p:nvPr/>
        </p:nvSpPr>
        <p:spPr>
          <a:xfrm>
            <a:off x="5026723" y="5880689"/>
            <a:ext cx="2300688" cy="755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5376261" y="4837053"/>
            <a:ext cx="1573543" cy="755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雲朵形 48"/>
          <p:cNvSpPr/>
          <p:nvPr/>
        </p:nvSpPr>
        <p:spPr>
          <a:xfrm>
            <a:off x="5395852" y="2241086"/>
            <a:ext cx="1623317" cy="649828"/>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Internet</a:t>
            </a:r>
            <a:endParaRPr lang="zh-TW" altLang="en-US" dirty="0"/>
          </a:p>
        </p:txBody>
      </p:sp>
      <p:sp>
        <p:nvSpPr>
          <p:cNvPr id="50" name="文字方塊 49"/>
          <p:cNvSpPr txBox="1"/>
          <p:nvPr/>
        </p:nvSpPr>
        <p:spPr>
          <a:xfrm>
            <a:off x="7653712" y="2993746"/>
            <a:ext cx="730028" cy="369332"/>
          </a:xfrm>
          <a:prstGeom prst="rect">
            <a:avLst/>
          </a:prstGeom>
          <a:noFill/>
        </p:spPr>
        <p:txBody>
          <a:bodyPr wrap="square" rtlCol="0">
            <a:spAutoFit/>
          </a:bodyPr>
          <a:lstStyle/>
          <a:p>
            <a:r>
              <a:rPr lang="en-US" altLang="zh-TW" dirty="0"/>
              <a:t>PCRF</a:t>
            </a:r>
            <a:endParaRPr lang="zh-TW" altLang="en-US" dirty="0"/>
          </a:p>
        </p:txBody>
      </p:sp>
      <p:sp>
        <p:nvSpPr>
          <p:cNvPr id="51" name="文字方塊 50"/>
          <p:cNvSpPr txBox="1"/>
          <p:nvPr/>
        </p:nvSpPr>
        <p:spPr>
          <a:xfrm>
            <a:off x="7593499" y="4105573"/>
            <a:ext cx="730028" cy="369332"/>
          </a:xfrm>
          <a:prstGeom prst="rect">
            <a:avLst/>
          </a:prstGeom>
          <a:noFill/>
        </p:spPr>
        <p:txBody>
          <a:bodyPr wrap="square" rtlCol="0">
            <a:spAutoFit/>
          </a:bodyPr>
          <a:lstStyle/>
          <a:p>
            <a:r>
              <a:rPr lang="en-US" altLang="zh-TW" dirty="0"/>
              <a:t>S-GW</a:t>
            </a:r>
            <a:endParaRPr lang="zh-TW" altLang="en-US" dirty="0"/>
          </a:p>
        </p:txBody>
      </p:sp>
      <p:sp>
        <p:nvSpPr>
          <p:cNvPr id="52" name="文字方塊 51"/>
          <p:cNvSpPr txBox="1"/>
          <p:nvPr/>
        </p:nvSpPr>
        <p:spPr>
          <a:xfrm>
            <a:off x="8278484" y="3555715"/>
            <a:ext cx="772223" cy="369332"/>
          </a:xfrm>
          <a:prstGeom prst="rect">
            <a:avLst/>
          </a:prstGeom>
          <a:noFill/>
        </p:spPr>
        <p:txBody>
          <a:bodyPr wrap="square" rtlCol="0">
            <a:spAutoFit/>
          </a:bodyPr>
          <a:lstStyle/>
          <a:p>
            <a:r>
              <a:rPr lang="en-US" altLang="zh-TW" dirty="0"/>
              <a:t>P_GW</a:t>
            </a:r>
            <a:endParaRPr lang="zh-TW" altLang="en-US" dirty="0"/>
          </a:p>
        </p:txBody>
      </p:sp>
      <p:sp>
        <p:nvSpPr>
          <p:cNvPr id="53" name="文字方塊 52"/>
          <p:cNvSpPr txBox="1"/>
          <p:nvPr/>
        </p:nvSpPr>
        <p:spPr>
          <a:xfrm>
            <a:off x="8239324" y="4610547"/>
            <a:ext cx="730028" cy="369332"/>
          </a:xfrm>
          <a:prstGeom prst="rect">
            <a:avLst/>
          </a:prstGeom>
          <a:noFill/>
        </p:spPr>
        <p:txBody>
          <a:bodyPr wrap="square" rtlCol="0">
            <a:spAutoFit/>
          </a:bodyPr>
          <a:lstStyle/>
          <a:p>
            <a:r>
              <a:rPr lang="en-US" altLang="zh-TW" dirty="0"/>
              <a:t>MME</a:t>
            </a:r>
            <a:endParaRPr lang="zh-TW" altLang="en-US" dirty="0"/>
          </a:p>
        </p:txBody>
      </p:sp>
      <p:sp>
        <p:nvSpPr>
          <p:cNvPr id="54" name="矩形 53"/>
          <p:cNvSpPr/>
          <p:nvPr/>
        </p:nvSpPr>
        <p:spPr>
          <a:xfrm>
            <a:off x="4949731" y="3041394"/>
            <a:ext cx="2377680" cy="1660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p:nvSpPr>
        <p:spPr>
          <a:xfrm>
            <a:off x="7461602" y="2814721"/>
            <a:ext cx="1589105" cy="23531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5411" y="3455484"/>
            <a:ext cx="736162" cy="736162"/>
          </a:xfrm>
          <a:prstGeom prst="rect">
            <a:avLst/>
          </a:prstGeom>
        </p:spPr>
      </p:pic>
      <p:pic>
        <p:nvPicPr>
          <p:cNvPr id="57" name="圖片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811" y="3607884"/>
            <a:ext cx="736162" cy="736162"/>
          </a:xfrm>
          <a:prstGeom prst="rect">
            <a:avLst/>
          </a:prstGeom>
        </p:spPr>
      </p:pic>
      <p:pic>
        <p:nvPicPr>
          <p:cNvPr id="59" name="圖片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3307" y="3471283"/>
            <a:ext cx="736162" cy="736162"/>
          </a:xfrm>
          <a:prstGeom prst="rect">
            <a:avLst/>
          </a:prstGeom>
        </p:spPr>
      </p:pic>
      <p:pic>
        <p:nvPicPr>
          <p:cNvPr id="60" name="圖片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707" y="3623683"/>
            <a:ext cx="736162" cy="736162"/>
          </a:xfrm>
          <a:prstGeom prst="rect">
            <a:avLst/>
          </a:prstGeom>
        </p:spPr>
      </p:pic>
      <p:sp>
        <p:nvSpPr>
          <p:cNvPr id="61" name="文字方塊 60"/>
          <p:cNvSpPr txBox="1"/>
          <p:nvPr/>
        </p:nvSpPr>
        <p:spPr>
          <a:xfrm>
            <a:off x="5017687" y="3042139"/>
            <a:ext cx="1304757" cy="369332"/>
          </a:xfrm>
          <a:prstGeom prst="rect">
            <a:avLst/>
          </a:prstGeom>
          <a:noFill/>
        </p:spPr>
        <p:txBody>
          <a:bodyPr wrap="square" rtlCol="0">
            <a:spAutoFit/>
          </a:bodyPr>
          <a:lstStyle/>
          <a:p>
            <a:r>
              <a:rPr lang="en-US" altLang="zh-TW" dirty="0"/>
              <a:t>Cloud</a:t>
            </a:r>
            <a:endParaRPr lang="zh-TW" altLang="en-US" dirty="0"/>
          </a:p>
        </p:txBody>
      </p:sp>
      <p:cxnSp>
        <p:nvCxnSpPr>
          <p:cNvPr id="63" name="直線單箭頭接點 62"/>
          <p:cNvCxnSpPr>
            <a:stCxn id="44" idx="2"/>
          </p:cNvCxnSpPr>
          <p:nvPr/>
        </p:nvCxnSpPr>
        <p:spPr>
          <a:xfrm flipH="1" flipV="1">
            <a:off x="5923362" y="4372172"/>
            <a:ext cx="1725615" cy="486547"/>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a:stCxn id="51" idx="3"/>
          </p:cNvCxnSpPr>
          <p:nvPr/>
        </p:nvCxnSpPr>
        <p:spPr>
          <a:xfrm flipH="1" flipV="1">
            <a:off x="6081821" y="4085681"/>
            <a:ext cx="2241706" cy="204558"/>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42" idx="2"/>
          </p:cNvCxnSpPr>
          <p:nvPr/>
        </p:nvCxnSpPr>
        <p:spPr>
          <a:xfrm flipH="1">
            <a:off x="6846077" y="3823547"/>
            <a:ext cx="834977" cy="24049"/>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0" idx="3"/>
          </p:cNvCxnSpPr>
          <p:nvPr/>
        </p:nvCxnSpPr>
        <p:spPr>
          <a:xfrm flipH="1">
            <a:off x="6975898" y="3178412"/>
            <a:ext cx="1407842" cy="376436"/>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4" name="文字方塊 73"/>
          <p:cNvSpPr txBox="1"/>
          <p:nvPr/>
        </p:nvSpPr>
        <p:spPr>
          <a:xfrm>
            <a:off x="7368650" y="2462913"/>
            <a:ext cx="1304757" cy="369332"/>
          </a:xfrm>
          <a:prstGeom prst="rect">
            <a:avLst/>
          </a:prstGeom>
          <a:noFill/>
        </p:spPr>
        <p:txBody>
          <a:bodyPr wrap="square" rtlCol="0">
            <a:spAutoFit/>
          </a:bodyPr>
          <a:lstStyle/>
          <a:p>
            <a:r>
              <a:rPr lang="en-US" altLang="zh-TW" dirty="0"/>
              <a:t>VNFs</a:t>
            </a:r>
            <a:endParaRPr lang="zh-TW" altLang="en-US" dirty="0"/>
          </a:p>
        </p:txBody>
      </p:sp>
      <p:sp>
        <p:nvSpPr>
          <p:cNvPr id="75" name="向右箭號 74"/>
          <p:cNvSpPr/>
          <p:nvPr/>
        </p:nvSpPr>
        <p:spPr>
          <a:xfrm>
            <a:off x="4335483" y="4136685"/>
            <a:ext cx="39970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52450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Use Cases Ranked</a:t>
            </a:r>
            <a:endParaRPr lang="zh-TW" altLang="en-US" dirty="0"/>
          </a:p>
        </p:txBody>
      </p:sp>
      <p:pic>
        <p:nvPicPr>
          <p:cNvPr id="4" name="圖片 3">
            <a:extLst>
              <a:ext uri="{FF2B5EF4-FFF2-40B4-BE49-F238E27FC236}">
                <a16:creationId xmlns:a16="http://schemas.microsoft.com/office/drawing/2014/main" id="{15AE2C2E-A1BA-4746-BEE8-58AF7E255F2B}"/>
              </a:ext>
            </a:extLst>
          </p:cNvPr>
          <p:cNvPicPr>
            <a:picLocks noChangeAspect="1"/>
          </p:cNvPicPr>
          <p:nvPr/>
        </p:nvPicPr>
        <p:blipFill>
          <a:blip r:embed="rId2"/>
          <a:stretch>
            <a:fillRect/>
          </a:stretch>
        </p:blipFill>
        <p:spPr>
          <a:xfrm>
            <a:off x="0" y="1260038"/>
            <a:ext cx="9144000" cy="5557123"/>
          </a:xfrm>
          <a:prstGeom prst="rect">
            <a:avLst/>
          </a:prstGeom>
        </p:spPr>
      </p:pic>
    </p:spTree>
    <p:extLst>
      <p:ext uri="{BB962C8B-B14F-4D97-AF65-F5344CB8AC3E}">
        <p14:creationId xmlns:p14="http://schemas.microsoft.com/office/powerpoint/2010/main" val="678652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96BF32-5BFB-47F2-AB71-CF2D8CBEB449}"/>
              </a:ext>
            </a:extLst>
          </p:cNvPr>
          <p:cNvSpPr>
            <a:spLocks noGrp="1"/>
          </p:cNvSpPr>
          <p:nvPr>
            <p:ph type="title"/>
          </p:nvPr>
        </p:nvSpPr>
        <p:spPr/>
        <p:txBody>
          <a:bodyPr/>
          <a:lstStyle/>
          <a:p>
            <a:r>
              <a:rPr lang="en-US" altLang="zh-TW" dirty="0"/>
              <a:t>Agenda</a:t>
            </a:r>
            <a:endParaRPr lang="zh-TW" altLang="en-US" dirty="0"/>
          </a:p>
        </p:txBody>
      </p:sp>
      <p:sp>
        <p:nvSpPr>
          <p:cNvPr id="3" name="內容版面配置區 2">
            <a:extLst>
              <a:ext uri="{FF2B5EF4-FFF2-40B4-BE49-F238E27FC236}">
                <a16:creationId xmlns:a16="http://schemas.microsoft.com/office/drawing/2014/main" id="{78662208-C359-492A-A8F3-371BBD8D1119}"/>
              </a:ext>
            </a:extLst>
          </p:cNvPr>
          <p:cNvSpPr>
            <a:spLocks noGrp="1"/>
          </p:cNvSpPr>
          <p:nvPr>
            <p:ph idx="1"/>
          </p:nvPr>
        </p:nvSpPr>
        <p:spPr/>
        <p:txBody>
          <a:bodyPr/>
          <a:lstStyle/>
          <a:p>
            <a:r>
              <a:rPr lang="en-US" altLang="zh-TW" dirty="0">
                <a:solidFill>
                  <a:schemeClr val="bg1">
                    <a:lumMod val="75000"/>
                  </a:schemeClr>
                </a:solidFill>
              </a:rPr>
              <a:t>Why NFV?</a:t>
            </a:r>
          </a:p>
          <a:p>
            <a:r>
              <a:rPr lang="en-US" altLang="zh-TW" dirty="0"/>
              <a:t>NFV works with SDN</a:t>
            </a:r>
          </a:p>
          <a:p>
            <a:r>
              <a:rPr lang="en-US" altLang="zh-TW" dirty="0">
                <a:solidFill>
                  <a:schemeClr val="bg1">
                    <a:lumMod val="75000"/>
                  </a:schemeClr>
                </a:solidFill>
              </a:rPr>
              <a:t>Service function chain (SFC)</a:t>
            </a:r>
          </a:p>
          <a:p>
            <a:r>
              <a:rPr lang="nn-NO" altLang="zh-TW" dirty="0">
                <a:solidFill>
                  <a:schemeClr val="bg1">
                    <a:lumMod val="75000"/>
                  </a:schemeClr>
                </a:solidFill>
              </a:rPr>
              <a:t>Open platform for NFV (OPNFV)</a:t>
            </a:r>
          </a:p>
          <a:p>
            <a:r>
              <a:rPr lang="nn-NO" altLang="zh-TW" dirty="0">
                <a:solidFill>
                  <a:schemeClr val="bg1">
                    <a:lumMod val="75000"/>
                  </a:schemeClr>
                </a:solidFill>
              </a:rPr>
              <a:t>Virtual machine management with OpenStack</a:t>
            </a:r>
          </a:p>
          <a:p>
            <a:r>
              <a:rPr lang="en-US" altLang="zh-TW" dirty="0">
                <a:solidFill>
                  <a:schemeClr val="bg1">
                    <a:lumMod val="75000"/>
                  </a:schemeClr>
                </a:solidFill>
              </a:rPr>
              <a:t>Virtual function management with </a:t>
            </a:r>
            <a:r>
              <a:rPr lang="en-US" altLang="zh-TW" dirty="0" err="1">
                <a:solidFill>
                  <a:schemeClr val="bg1">
                    <a:lumMod val="75000"/>
                  </a:schemeClr>
                </a:solidFill>
              </a:rPr>
              <a:t>OpenNF</a:t>
            </a:r>
            <a:endParaRPr lang="en-US" altLang="zh-TW" dirty="0">
              <a:solidFill>
                <a:schemeClr val="bg1">
                  <a:lumMod val="75000"/>
                </a:schemeClr>
              </a:solidFill>
            </a:endParaRPr>
          </a:p>
          <a:p>
            <a:r>
              <a:rPr lang="en-US" altLang="zh-TW" dirty="0">
                <a:solidFill>
                  <a:schemeClr val="bg1">
                    <a:lumMod val="75000"/>
                  </a:schemeClr>
                </a:solidFill>
              </a:rPr>
              <a:t>High speed VNFs with SR-IOV</a:t>
            </a:r>
          </a:p>
        </p:txBody>
      </p:sp>
    </p:spTree>
    <p:extLst>
      <p:ext uri="{BB962C8B-B14F-4D97-AF65-F5344CB8AC3E}">
        <p14:creationId xmlns:p14="http://schemas.microsoft.com/office/powerpoint/2010/main" val="890916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functions (NFs)</a:t>
            </a:r>
          </a:p>
        </p:txBody>
      </p:sp>
      <p:sp>
        <p:nvSpPr>
          <p:cNvPr id="3" name="Content Placeholder 2"/>
          <p:cNvSpPr>
            <a:spLocks noGrp="1"/>
          </p:cNvSpPr>
          <p:nvPr>
            <p:ph idx="1"/>
          </p:nvPr>
        </p:nvSpPr>
        <p:spPr/>
        <p:txBody>
          <a:bodyPr/>
          <a:lstStyle/>
          <a:p>
            <a:pPr>
              <a:spcBef>
                <a:spcPts val="1800"/>
              </a:spcBef>
            </a:pPr>
            <a:r>
              <a:rPr lang="en-US" dirty="0"/>
              <a:t>Perform sophisticated </a:t>
            </a:r>
            <a:r>
              <a:rPr lang="en-US" i="1" dirty="0" err="1"/>
              <a:t>stateful</a:t>
            </a:r>
            <a:r>
              <a:rPr lang="en-US" dirty="0"/>
              <a:t> </a:t>
            </a:r>
            <a:br>
              <a:rPr lang="en-US" dirty="0"/>
            </a:br>
            <a:r>
              <a:rPr lang="en-US" dirty="0"/>
              <a:t>actions on packets/flows</a:t>
            </a:r>
          </a:p>
        </p:txBody>
      </p:sp>
      <p:sp>
        <p:nvSpPr>
          <p:cNvPr id="4" name="Slide Number Placeholder 3"/>
          <p:cNvSpPr>
            <a:spLocks noGrp="1"/>
          </p:cNvSpPr>
          <p:nvPr>
            <p:ph type="sldNum" sz="quarter" idx="12"/>
          </p:nvPr>
        </p:nvSpPr>
        <p:spPr/>
        <p:txBody>
          <a:bodyPr/>
          <a:lstStyle/>
          <a:p>
            <a:fld id="{622C5A87-65DC-41FD-9E53-7EAC48455B9A}" type="slidenum">
              <a:rPr lang="en-US" smtClean="0">
                <a:solidFill>
                  <a:prstClr val="black">
                    <a:tint val="75000"/>
                  </a:prstClr>
                </a:solidFill>
              </a:rPr>
              <a:pPr/>
              <a:t>13</a:t>
            </a:fld>
            <a:endParaRPr lang="en-US" dirty="0">
              <a:solidFill>
                <a:prstClr val="black">
                  <a:tint val="75000"/>
                </a:prstClr>
              </a:solidFill>
            </a:endParaRPr>
          </a:p>
        </p:txBody>
      </p:sp>
      <p:grpSp>
        <p:nvGrpSpPr>
          <p:cNvPr id="51" name="Group 50"/>
          <p:cNvGrpSpPr/>
          <p:nvPr/>
        </p:nvGrpSpPr>
        <p:grpSpPr>
          <a:xfrm>
            <a:off x="4191000" y="4757057"/>
            <a:ext cx="4680363" cy="1415143"/>
            <a:chOff x="4191000" y="4757057"/>
            <a:chExt cx="4680363" cy="1415143"/>
          </a:xfrm>
        </p:grpSpPr>
        <p:grpSp>
          <p:nvGrpSpPr>
            <p:cNvPr id="48" name="Group 47"/>
            <p:cNvGrpSpPr/>
            <p:nvPr/>
          </p:nvGrpSpPr>
          <p:grpSpPr>
            <a:xfrm>
              <a:off x="4191000" y="4757057"/>
              <a:ext cx="3581400" cy="1415143"/>
              <a:chOff x="4800600" y="4757057"/>
              <a:chExt cx="3581400" cy="1415143"/>
            </a:xfrm>
          </p:grpSpPr>
          <p:pic>
            <p:nvPicPr>
              <p:cNvPr id="23" name="Picture 22" descr="f5_appliance.jpg"/>
              <p:cNvPicPr>
                <a:picLocks noChangeAspect="1"/>
              </p:cNvPicPr>
              <p:nvPr/>
            </p:nvPicPr>
            <p:blipFill>
              <a:blip r:embed="rId3" cstate="print"/>
              <a:srcRect b="15529"/>
              <a:stretch>
                <a:fillRect/>
              </a:stretch>
            </p:blipFill>
            <p:spPr>
              <a:xfrm>
                <a:off x="4800600" y="4757057"/>
                <a:ext cx="3581400" cy="1415143"/>
              </a:xfrm>
              <a:prstGeom prst="rect">
                <a:avLst/>
              </a:prstGeom>
            </p:spPr>
          </p:pic>
          <p:grpSp>
            <p:nvGrpSpPr>
              <p:cNvPr id="34" name="Group 23"/>
              <p:cNvGrpSpPr/>
              <p:nvPr/>
            </p:nvGrpSpPr>
            <p:grpSpPr>
              <a:xfrm>
                <a:off x="7162800" y="5533698"/>
                <a:ext cx="647705" cy="609600"/>
                <a:chOff x="609600" y="1652131"/>
                <a:chExt cx="359837" cy="338667"/>
              </a:xfrm>
            </p:grpSpPr>
            <p:pic>
              <p:nvPicPr>
                <p:cNvPr id="35" name="Picture 34" descr="magnifying_glass.png"/>
                <p:cNvPicPr>
                  <a:picLocks noChangeAspect="1"/>
                </p:cNvPicPr>
                <p:nvPr/>
              </p:nvPicPr>
              <p:blipFill>
                <a:blip r:embed="rId4" cstate="print"/>
                <a:stretch>
                  <a:fillRect/>
                </a:stretch>
              </p:blipFill>
              <p:spPr>
                <a:xfrm>
                  <a:off x="630769" y="1652131"/>
                  <a:ext cx="338668" cy="338667"/>
                </a:xfrm>
                <a:prstGeom prst="rect">
                  <a:avLst/>
                </a:prstGeom>
                <a:effectLst>
                  <a:outerShdw blurRad="63500" sx="102000" sy="102000" algn="ctr" rotWithShape="0">
                    <a:prstClr val="black">
                      <a:alpha val="40000"/>
                    </a:prstClr>
                  </a:outerShdw>
                </a:effectLst>
              </p:spPr>
            </p:pic>
            <p:pic>
              <p:nvPicPr>
                <p:cNvPr id="36" name="Picture 2" descr="C:\Users\agember\AppData\Local\Microsoft\Windows\Temporary Internet Files\Content.IE5\2DGPU1UI\MC900431599[1].png"/>
                <p:cNvPicPr>
                  <a:picLocks noChangeAspect="1" noChangeArrowheads="1"/>
                </p:cNvPicPr>
                <p:nvPr/>
              </p:nvPicPr>
              <p:blipFill>
                <a:blip r:embed="rId5" cstate="print"/>
                <a:srcRect/>
                <a:stretch>
                  <a:fillRect/>
                </a:stretch>
              </p:blipFill>
              <p:spPr bwMode="auto">
                <a:xfrm>
                  <a:off x="609600" y="1752600"/>
                  <a:ext cx="238125" cy="238125"/>
                </a:xfrm>
                <a:prstGeom prst="rect">
                  <a:avLst/>
                </a:prstGeom>
                <a:noFill/>
              </p:spPr>
            </p:pic>
          </p:grpSp>
        </p:grpSp>
        <p:sp>
          <p:nvSpPr>
            <p:cNvPr id="37" name="TextBox 36"/>
            <p:cNvSpPr txBox="1"/>
            <p:nvPr/>
          </p:nvSpPr>
          <p:spPr>
            <a:xfrm>
              <a:off x="7637884" y="5105400"/>
              <a:ext cx="1233479" cy="830997"/>
            </a:xfrm>
            <a:prstGeom prst="rect">
              <a:avLst/>
            </a:prstGeom>
            <a:noFill/>
          </p:spPr>
          <p:txBody>
            <a:bodyPr wrap="none" rtlCol="0">
              <a:spAutoFit/>
            </a:bodyPr>
            <a:lstStyle/>
            <a:p>
              <a:pPr algn="ctr"/>
              <a:r>
                <a:rPr lang="en-US" sz="1600" b="1" dirty="0"/>
                <a:t>Intrusion</a:t>
              </a:r>
              <a:br>
                <a:rPr lang="en-US" sz="1600" b="1" dirty="0"/>
              </a:br>
              <a:r>
                <a:rPr lang="en-US" sz="1600" b="1" dirty="0"/>
                <a:t>detection</a:t>
              </a:r>
            </a:p>
            <a:p>
              <a:pPr algn="ctr"/>
              <a:r>
                <a:rPr lang="en-US" sz="1600" b="1" dirty="0"/>
                <a:t>system (IDS)</a:t>
              </a:r>
            </a:p>
          </p:txBody>
        </p:sp>
      </p:grpSp>
      <p:grpSp>
        <p:nvGrpSpPr>
          <p:cNvPr id="50" name="Group 49"/>
          <p:cNvGrpSpPr/>
          <p:nvPr/>
        </p:nvGrpSpPr>
        <p:grpSpPr>
          <a:xfrm>
            <a:off x="4495800" y="4038600"/>
            <a:ext cx="4280515" cy="1001338"/>
            <a:chOff x="4495800" y="4038600"/>
            <a:chExt cx="4280515" cy="1001338"/>
          </a:xfrm>
        </p:grpSpPr>
        <p:sp>
          <p:nvSpPr>
            <p:cNvPr id="42" name="TextBox 41"/>
            <p:cNvSpPr txBox="1"/>
            <p:nvPr/>
          </p:nvSpPr>
          <p:spPr>
            <a:xfrm>
              <a:off x="7924800" y="4191000"/>
              <a:ext cx="851515" cy="584776"/>
            </a:xfrm>
            <a:prstGeom prst="rect">
              <a:avLst/>
            </a:prstGeom>
            <a:noFill/>
          </p:spPr>
          <p:txBody>
            <a:bodyPr wrap="none" rtlCol="0">
              <a:spAutoFit/>
            </a:bodyPr>
            <a:lstStyle/>
            <a:p>
              <a:pPr algn="ctr"/>
              <a:r>
                <a:rPr lang="en-US" sz="1600" b="1" dirty="0"/>
                <a:t>Caching</a:t>
              </a:r>
              <a:br>
                <a:rPr lang="en-US" sz="1600" b="1" dirty="0"/>
              </a:br>
              <a:r>
                <a:rPr lang="en-US" sz="1600" b="1" dirty="0"/>
                <a:t>proxy</a:t>
              </a:r>
            </a:p>
          </p:txBody>
        </p:sp>
        <p:grpSp>
          <p:nvGrpSpPr>
            <p:cNvPr id="47" name="Group 46"/>
            <p:cNvGrpSpPr/>
            <p:nvPr/>
          </p:nvGrpSpPr>
          <p:grpSpPr>
            <a:xfrm>
              <a:off x="4495800" y="4038600"/>
              <a:ext cx="3429000" cy="1001338"/>
              <a:chOff x="990600" y="3581400"/>
              <a:chExt cx="3429000" cy="1001338"/>
            </a:xfrm>
          </p:grpSpPr>
          <p:pic>
            <p:nvPicPr>
              <p:cNvPr id="40" name="Picture 39" descr="bluecoat_proxy.png"/>
              <p:cNvPicPr>
                <a:picLocks noChangeAspect="1"/>
              </p:cNvPicPr>
              <p:nvPr/>
            </p:nvPicPr>
            <p:blipFill>
              <a:blip r:embed="rId6" cstate="print"/>
              <a:stretch>
                <a:fillRect/>
              </a:stretch>
            </p:blipFill>
            <p:spPr>
              <a:xfrm>
                <a:off x="990600" y="3581400"/>
                <a:ext cx="3429000" cy="1001338"/>
              </a:xfrm>
              <a:prstGeom prst="rect">
                <a:avLst/>
              </a:prstGeom>
            </p:spPr>
          </p:pic>
          <p:pic>
            <p:nvPicPr>
              <p:cNvPr id="45" name="Picture 44" descr="globe_gear.png"/>
              <p:cNvPicPr>
                <a:picLocks noChangeAspect="1"/>
              </p:cNvPicPr>
              <p:nvPr/>
            </p:nvPicPr>
            <p:blipFill>
              <a:blip r:embed="rId7" cstate="print"/>
              <a:stretch>
                <a:fillRect/>
              </a:stretch>
            </p:blipFill>
            <p:spPr>
              <a:xfrm>
                <a:off x="3810000" y="3886200"/>
                <a:ext cx="457200" cy="457200"/>
              </a:xfrm>
              <a:prstGeom prst="rect">
                <a:avLst/>
              </a:prstGeom>
            </p:spPr>
          </p:pic>
        </p:grpSp>
      </p:grpSp>
      <p:grpSp>
        <p:nvGrpSpPr>
          <p:cNvPr id="49" name="Group 48"/>
          <p:cNvGrpSpPr/>
          <p:nvPr/>
        </p:nvGrpSpPr>
        <p:grpSpPr>
          <a:xfrm>
            <a:off x="4451282" y="3124200"/>
            <a:ext cx="4387918" cy="912958"/>
            <a:chOff x="4451282" y="3124200"/>
            <a:chExt cx="4387918" cy="912958"/>
          </a:xfrm>
        </p:grpSpPr>
        <p:sp>
          <p:nvSpPr>
            <p:cNvPr id="27" name="TextBox 26"/>
            <p:cNvSpPr txBox="1"/>
            <p:nvPr/>
          </p:nvSpPr>
          <p:spPr>
            <a:xfrm>
              <a:off x="7842713" y="3124200"/>
              <a:ext cx="996487" cy="584776"/>
            </a:xfrm>
            <a:prstGeom prst="rect">
              <a:avLst/>
            </a:prstGeom>
            <a:noFill/>
          </p:spPr>
          <p:txBody>
            <a:bodyPr wrap="none" rtlCol="0">
              <a:spAutoFit/>
            </a:bodyPr>
            <a:lstStyle/>
            <a:p>
              <a:pPr algn="ctr"/>
              <a:r>
                <a:rPr lang="en-US" sz="1600" b="1" dirty="0"/>
                <a:t>WAN</a:t>
              </a:r>
              <a:br>
                <a:rPr lang="en-US" sz="1600" b="1" dirty="0"/>
              </a:br>
              <a:r>
                <a:rPr lang="en-US" sz="1600" b="1" dirty="0"/>
                <a:t>optimizer</a:t>
              </a:r>
            </a:p>
          </p:txBody>
        </p:sp>
        <p:grpSp>
          <p:nvGrpSpPr>
            <p:cNvPr id="46" name="Group 45"/>
            <p:cNvGrpSpPr/>
            <p:nvPr/>
          </p:nvGrpSpPr>
          <p:grpSpPr>
            <a:xfrm>
              <a:off x="4451282" y="3124200"/>
              <a:ext cx="3473518" cy="912958"/>
              <a:chOff x="5029200" y="4223658"/>
              <a:chExt cx="3473518" cy="912958"/>
            </a:xfrm>
          </p:grpSpPr>
          <p:pic>
            <p:nvPicPr>
              <p:cNvPr id="24" name="Picture 23" descr="steelhead_appliance.png"/>
              <p:cNvPicPr>
                <a:picLocks noChangeAspect="1"/>
              </p:cNvPicPr>
              <p:nvPr/>
            </p:nvPicPr>
            <p:blipFill>
              <a:blip r:embed="rId8" cstate="print"/>
              <a:stretch>
                <a:fillRect/>
              </a:stretch>
            </p:blipFill>
            <p:spPr>
              <a:xfrm>
                <a:off x="5029200" y="4223658"/>
                <a:ext cx="3473518" cy="912958"/>
              </a:xfrm>
              <a:prstGeom prst="rect">
                <a:avLst/>
              </a:prstGeom>
            </p:spPr>
          </p:pic>
          <p:pic>
            <p:nvPicPr>
              <p:cNvPr id="29" name="Picture 7" descr="C:\Users\agember\AppData\Local\Microsoft\Windows\Temporary Internet Files\Content.IE5\QZT0K7D8\MC900434719[1].png"/>
              <p:cNvPicPr>
                <a:picLocks noChangeAspect="1" noChangeArrowheads="1"/>
              </p:cNvPicPr>
              <p:nvPr/>
            </p:nvPicPr>
            <p:blipFill>
              <a:blip r:embed="rId9" cstate="print"/>
              <a:srcRect/>
              <a:stretch>
                <a:fillRect/>
              </a:stretch>
            </p:blipFill>
            <p:spPr bwMode="auto">
              <a:xfrm rot="20098674">
                <a:off x="7311007" y="4372109"/>
                <a:ext cx="752954" cy="752954"/>
              </a:xfrm>
              <a:prstGeom prst="rect">
                <a:avLst/>
              </a:prstGeom>
              <a:noFill/>
            </p:spPr>
          </p:pic>
        </p:grpSp>
      </p:grpSp>
    </p:spTree>
    <p:extLst>
      <p:ext uri="{BB962C8B-B14F-4D97-AF65-F5344CB8AC3E}">
        <p14:creationId xmlns:p14="http://schemas.microsoft.com/office/powerpoint/2010/main" val="3553054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NFV works with SDN</a:t>
            </a:r>
          </a:p>
        </p:txBody>
      </p:sp>
      <p:sp>
        <p:nvSpPr>
          <p:cNvPr id="3" name="Content Placeholder 2"/>
          <p:cNvSpPr>
            <a:spLocks noGrp="1"/>
          </p:cNvSpPr>
          <p:nvPr>
            <p:ph idx="1"/>
          </p:nvPr>
        </p:nvSpPr>
        <p:spPr>
          <a:xfrm>
            <a:off x="457200" y="1447800"/>
            <a:ext cx="8229600" cy="4678363"/>
          </a:xfrm>
        </p:spPr>
        <p:txBody>
          <a:bodyPr/>
          <a:lstStyle/>
          <a:p>
            <a:pPr>
              <a:spcBef>
                <a:spcPts val="768"/>
              </a:spcBef>
            </a:pPr>
            <a:r>
              <a:rPr lang="en-US" dirty="0"/>
              <a:t>NFV → dynamically allocate NF instances</a:t>
            </a:r>
            <a:br>
              <a:rPr lang="en-US" dirty="0"/>
            </a:br>
            <a:endParaRPr lang="en-US" dirty="0"/>
          </a:p>
          <a:p>
            <a:pPr>
              <a:spcBef>
                <a:spcPts val="768"/>
              </a:spcBef>
            </a:pPr>
            <a:r>
              <a:rPr lang="en-US" dirty="0"/>
              <a:t>SDN → dynamically reroute flows</a:t>
            </a:r>
            <a:br>
              <a:rPr lang="en-US" dirty="0"/>
            </a:br>
            <a:endParaRPr lang="en-US" dirty="0"/>
          </a:p>
          <a:p>
            <a:pPr>
              <a:spcBef>
                <a:spcPts val="768"/>
              </a:spcBef>
              <a:buNone/>
            </a:pPr>
            <a:r>
              <a:rPr lang="en-US" dirty="0"/>
              <a:t>	Dynamic reallocation </a:t>
            </a:r>
            <a:br>
              <a:rPr lang="en-US" dirty="0"/>
            </a:br>
            <a:r>
              <a:rPr lang="en-US" dirty="0"/>
              <a:t>of packet processing</a:t>
            </a:r>
          </a:p>
        </p:txBody>
      </p:sp>
      <p:sp>
        <p:nvSpPr>
          <p:cNvPr id="4" name="Slide Number Placeholder 3"/>
          <p:cNvSpPr>
            <a:spLocks noGrp="1"/>
          </p:cNvSpPr>
          <p:nvPr>
            <p:ph type="sldNum" sz="quarter" idx="12"/>
          </p:nvPr>
        </p:nvSpPr>
        <p:spPr/>
        <p:txBody>
          <a:bodyPr/>
          <a:lstStyle/>
          <a:p>
            <a:fld id="{622C5A87-65DC-41FD-9E53-7EAC48455B9A}" type="slidenum">
              <a:rPr lang="en-US" smtClean="0">
                <a:solidFill>
                  <a:prstClr val="black">
                    <a:tint val="75000"/>
                  </a:prstClr>
                </a:solidFill>
              </a:rPr>
              <a:pPr/>
              <a:t>14</a:t>
            </a:fld>
            <a:endParaRPr lang="en-US" dirty="0">
              <a:solidFill>
                <a:prstClr val="black">
                  <a:tint val="75000"/>
                </a:prstClr>
              </a:solidFill>
            </a:endParaRPr>
          </a:p>
        </p:txBody>
      </p:sp>
      <p:grpSp>
        <p:nvGrpSpPr>
          <p:cNvPr id="5" name="Group 50"/>
          <p:cNvGrpSpPr/>
          <p:nvPr/>
        </p:nvGrpSpPr>
        <p:grpSpPr>
          <a:xfrm>
            <a:off x="4191000" y="4757057"/>
            <a:ext cx="4680362" cy="1415143"/>
            <a:chOff x="4191000" y="4757057"/>
            <a:chExt cx="4680362" cy="1415143"/>
          </a:xfrm>
        </p:grpSpPr>
        <p:grpSp>
          <p:nvGrpSpPr>
            <p:cNvPr id="6" name="Group 47"/>
            <p:cNvGrpSpPr/>
            <p:nvPr/>
          </p:nvGrpSpPr>
          <p:grpSpPr>
            <a:xfrm>
              <a:off x="4191000" y="4757057"/>
              <a:ext cx="3581400" cy="1415143"/>
              <a:chOff x="4800600" y="4757057"/>
              <a:chExt cx="3581400" cy="1415143"/>
            </a:xfrm>
          </p:grpSpPr>
          <p:pic>
            <p:nvPicPr>
              <p:cNvPr id="23" name="Picture 22" descr="f5_appliance.jpg"/>
              <p:cNvPicPr>
                <a:picLocks noChangeAspect="1"/>
              </p:cNvPicPr>
              <p:nvPr/>
            </p:nvPicPr>
            <p:blipFill>
              <a:blip r:embed="rId3" cstate="print"/>
              <a:srcRect b="15529"/>
              <a:stretch>
                <a:fillRect/>
              </a:stretch>
            </p:blipFill>
            <p:spPr>
              <a:xfrm>
                <a:off x="4800600" y="4757057"/>
                <a:ext cx="3581400" cy="1415143"/>
              </a:xfrm>
              <a:prstGeom prst="rect">
                <a:avLst/>
              </a:prstGeom>
            </p:spPr>
          </p:pic>
          <p:grpSp>
            <p:nvGrpSpPr>
              <p:cNvPr id="7" name="Group 23"/>
              <p:cNvGrpSpPr/>
              <p:nvPr/>
            </p:nvGrpSpPr>
            <p:grpSpPr>
              <a:xfrm>
                <a:off x="7162800" y="5533698"/>
                <a:ext cx="647705" cy="609600"/>
                <a:chOff x="609600" y="1652131"/>
                <a:chExt cx="359837" cy="338667"/>
              </a:xfrm>
            </p:grpSpPr>
            <p:pic>
              <p:nvPicPr>
                <p:cNvPr id="35" name="Picture 34" descr="magnifying_glass.png"/>
                <p:cNvPicPr>
                  <a:picLocks noChangeAspect="1"/>
                </p:cNvPicPr>
                <p:nvPr/>
              </p:nvPicPr>
              <p:blipFill>
                <a:blip r:embed="rId4" cstate="print"/>
                <a:stretch>
                  <a:fillRect/>
                </a:stretch>
              </p:blipFill>
              <p:spPr>
                <a:xfrm>
                  <a:off x="630769" y="1652131"/>
                  <a:ext cx="338668" cy="338667"/>
                </a:xfrm>
                <a:prstGeom prst="rect">
                  <a:avLst/>
                </a:prstGeom>
                <a:effectLst>
                  <a:outerShdw blurRad="63500" sx="102000" sy="102000" algn="ctr" rotWithShape="0">
                    <a:prstClr val="black">
                      <a:alpha val="40000"/>
                    </a:prstClr>
                  </a:outerShdw>
                </a:effectLst>
              </p:spPr>
            </p:pic>
            <p:pic>
              <p:nvPicPr>
                <p:cNvPr id="36" name="Picture 2" descr="C:\Users\agember\AppData\Local\Microsoft\Windows\Temporary Internet Files\Content.IE5\2DGPU1UI\MC900431599[1].png"/>
                <p:cNvPicPr>
                  <a:picLocks noChangeAspect="1" noChangeArrowheads="1"/>
                </p:cNvPicPr>
                <p:nvPr/>
              </p:nvPicPr>
              <p:blipFill>
                <a:blip r:embed="rId5" cstate="print"/>
                <a:srcRect/>
                <a:stretch>
                  <a:fillRect/>
                </a:stretch>
              </p:blipFill>
              <p:spPr bwMode="auto">
                <a:xfrm>
                  <a:off x="609600" y="1752600"/>
                  <a:ext cx="238125" cy="238125"/>
                </a:xfrm>
                <a:prstGeom prst="rect">
                  <a:avLst/>
                </a:prstGeom>
                <a:noFill/>
              </p:spPr>
            </p:pic>
          </p:grpSp>
        </p:grpSp>
        <p:sp>
          <p:nvSpPr>
            <p:cNvPr id="37" name="TextBox 36"/>
            <p:cNvSpPr txBox="1"/>
            <p:nvPr/>
          </p:nvSpPr>
          <p:spPr>
            <a:xfrm>
              <a:off x="7637883" y="5105400"/>
              <a:ext cx="1233479" cy="830997"/>
            </a:xfrm>
            <a:prstGeom prst="rect">
              <a:avLst/>
            </a:prstGeom>
            <a:noFill/>
          </p:spPr>
          <p:txBody>
            <a:bodyPr wrap="none" rtlCol="0">
              <a:spAutoFit/>
            </a:bodyPr>
            <a:lstStyle/>
            <a:p>
              <a:pPr algn="ctr"/>
              <a:r>
                <a:rPr lang="en-US" sz="1600" b="1" dirty="0"/>
                <a:t>Intrusion</a:t>
              </a:r>
              <a:br>
                <a:rPr lang="en-US" sz="1600" b="1" dirty="0"/>
              </a:br>
              <a:r>
                <a:rPr lang="en-US" sz="1600" b="1" dirty="0"/>
                <a:t>detection</a:t>
              </a:r>
            </a:p>
            <a:p>
              <a:pPr algn="ctr"/>
              <a:r>
                <a:rPr lang="en-US" sz="1600" b="1" dirty="0"/>
                <a:t>system (IDS)</a:t>
              </a:r>
            </a:p>
          </p:txBody>
        </p:sp>
      </p:grpSp>
      <p:grpSp>
        <p:nvGrpSpPr>
          <p:cNvPr id="8" name="Group 49"/>
          <p:cNvGrpSpPr/>
          <p:nvPr/>
        </p:nvGrpSpPr>
        <p:grpSpPr>
          <a:xfrm>
            <a:off x="4495800" y="4038600"/>
            <a:ext cx="4280515" cy="1001338"/>
            <a:chOff x="4495800" y="4038600"/>
            <a:chExt cx="4280515" cy="1001338"/>
          </a:xfrm>
        </p:grpSpPr>
        <p:sp>
          <p:nvSpPr>
            <p:cNvPr id="42" name="TextBox 41"/>
            <p:cNvSpPr txBox="1"/>
            <p:nvPr/>
          </p:nvSpPr>
          <p:spPr>
            <a:xfrm>
              <a:off x="7924800" y="4191000"/>
              <a:ext cx="851515" cy="584776"/>
            </a:xfrm>
            <a:prstGeom prst="rect">
              <a:avLst/>
            </a:prstGeom>
            <a:noFill/>
          </p:spPr>
          <p:txBody>
            <a:bodyPr wrap="none" rtlCol="0">
              <a:spAutoFit/>
            </a:bodyPr>
            <a:lstStyle/>
            <a:p>
              <a:pPr algn="ctr"/>
              <a:r>
                <a:rPr lang="en-US" sz="1600" b="1" dirty="0"/>
                <a:t>Caching</a:t>
              </a:r>
              <a:br>
                <a:rPr lang="en-US" sz="1600" b="1" dirty="0"/>
              </a:br>
              <a:r>
                <a:rPr lang="en-US" sz="1600" b="1" dirty="0"/>
                <a:t>proxy</a:t>
              </a:r>
            </a:p>
          </p:txBody>
        </p:sp>
        <p:grpSp>
          <p:nvGrpSpPr>
            <p:cNvPr id="9" name="Group 46"/>
            <p:cNvGrpSpPr/>
            <p:nvPr/>
          </p:nvGrpSpPr>
          <p:grpSpPr>
            <a:xfrm>
              <a:off x="4495800" y="4038600"/>
              <a:ext cx="3429000" cy="1001338"/>
              <a:chOff x="990600" y="3581400"/>
              <a:chExt cx="3429000" cy="1001338"/>
            </a:xfrm>
          </p:grpSpPr>
          <p:pic>
            <p:nvPicPr>
              <p:cNvPr id="40" name="Picture 39" descr="bluecoat_proxy.png"/>
              <p:cNvPicPr>
                <a:picLocks noChangeAspect="1"/>
              </p:cNvPicPr>
              <p:nvPr/>
            </p:nvPicPr>
            <p:blipFill>
              <a:blip r:embed="rId6" cstate="print"/>
              <a:stretch>
                <a:fillRect/>
              </a:stretch>
            </p:blipFill>
            <p:spPr>
              <a:xfrm>
                <a:off x="990600" y="3581400"/>
                <a:ext cx="3429000" cy="1001338"/>
              </a:xfrm>
              <a:prstGeom prst="rect">
                <a:avLst/>
              </a:prstGeom>
            </p:spPr>
          </p:pic>
          <p:pic>
            <p:nvPicPr>
              <p:cNvPr id="45" name="Picture 44" descr="globe_gear.png"/>
              <p:cNvPicPr>
                <a:picLocks noChangeAspect="1"/>
              </p:cNvPicPr>
              <p:nvPr/>
            </p:nvPicPr>
            <p:blipFill>
              <a:blip r:embed="rId7" cstate="print"/>
              <a:stretch>
                <a:fillRect/>
              </a:stretch>
            </p:blipFill>
            <p:spPr>
              <a:xfrm>
                <a:off x="3810000" y="3886200"/>
                <a:ext cx="457200" cy="457200"/>
              </a:xfrm>
              <a:prstGeom prst="rect">
                <a:avLst/>
              </a:prstGeom>
            </p:spPr>
          </p:pic>
        </p:grpSp>
      </p:grpSp>
      <p:grpSp>
        <p:nvGrpSpPr>
          <p:cNvPr id="10" name="Group 48"/>
          <p:cNvGrpSpPr/>
          <p:nvPr/>
        </p:nvGrpSpPr>
        <p:grpSpPr>
          <a:xfrm>
            <a:off x="4451282" y="3123759"/>
            <a:ext cx="4387918" cy="912958"/>
            <a:chOff x="4451282" y="3124200"/>
            <a:chExt cx="4387918" cy="912958"/>
          </a:xfrm>
        </p:grpSpPr>
        <p:sp>
          <p:nvSpPr>
            <p:cNvPr id="27" name="TextBox 26"/>
            <p:cNvSpPr txBox="1"/>
            <p:nvPr/>
          </p:nvSpPr>
          <p:spPr>
            <a:xfrm>
              <a:off x="7842713" y="3124200"/>
              <a:ext cx="996487" cy="584776"/>
            </a:xfrm>
            <a:prstGeom prst="rect">
              <a:avLst/>
            </a:prstGeom>
            <a:noFill/>
          </p:spPr>
          <p:txBody>
            <a:bodyPr wrap="none" rtlCol="0">
              <a:spAutoFit/>
            </a:bodyPr>
            <a:lstStyle/>
            <a:p>
              <a:pPr algn="ctr"/>
              <a:r>
                <a:rPr lang="en-US" sz="1600" b="1" dirty="0"/>
                <a:t>WAN</a:t>
              </a:r>
              <a:br>
                <a:rPr lang="en-US" sz="1600" b="1" dirty="0"/>
              </a:br>
              <a:r>
                <a:rPr lang="en-US" sz="1600" b="1" dirty="0"/>
                <a:t>optimizer</a:t>
              </a:r>
            </a:p>
          </p:txBody>
        </p:sp>
        <p:grpSp>
          <p:nvGrpSpPr>
            <p:cNvPr id="11" name="Group 45"/>
            <p:cNvGrpSpPr/>
            <p:nvPr/>
          </p:nvGrpSpPr>
          <p:grpSpPr>
            <a:xfrm>
              <a:off x="4451282" y="3124200"/>
              <a:ext cx="3473518" cy="912958"/>
              <a:chOff x="5029200" y="4223658"/>
              <a:chExt cx="3473518" cy="912958"/>
            </a:xfrm>
          </p:grpSpPr>
          <p:pic>
            <p:nvPicPr>
              <p:cNvPr id="24" name="Picture 23" descr="steelhead_appliance.png"/>
              <p:cNvPicPr>
                <a:picLocks noChangeAspect="1"/>
              </p:cNvPicPr>
              <p:nvPr/>
            </p:nvPicPr>
            <p:blipFill>
              <a:blip r:embed="rId8" cstate="print"/>
              <a:stretch>
                <a:fillRect/>
              </a:stretch>
            </p:blipFill>
            <p:spPr>
              <a:xfrm>
                <a:off x="5029200" y="4223658"/>
                <a:ext cx="3473518" cy="912958"/>
              </a:xfrm>
              <a:prstGeom prst="rect">
                <a:avLst/>
              </a:prstGeom>
            </p:spPr>
          </p:pic>
          <p:pic>
            <p:nvPicPr>
              <p:cNvPr id="29" name="Picture 7" descr="C:\Users\agember\AppData\Local\Microsoft\Windows\Temporary Internet Files\Content.IE5\QZT0K7D8\MC900434719[1].png"/>
              <p:cNvPicPr>
                <a:picLocks noChangeAspect="1" noChangeArrowheads="1"/>
              </p:cNvPicPr>
              <p:nvPr/>
            </p:nvPicPr>
            <p:blipFill>
              <a:blip r:embed="rId9" cstate="print"/>
              <a:srcRect/>
              <a:stretch>
                <a:fillRect/>
              </a:stretch>
            </p:blipFill>
            <p:spPr bwMode="auto">
              <a:xfrm rot="20098674">
                <a:off x="7311007" y="4372109"/>
                <a:ext cx="752954" cy="752954"/>
              </a:xfrm>
              <a:prstGeom prst="rect">
                <a:avLst/>
              </a:prstGeom>
              <a:noFill/>
            </p:spPr>
          </p:pic>
        </p:grpSp>
      </p:grpSp>
      <p:sp>
        <p:nvSpPr>
          <p:cNvPr id="52" name="Rounded Rectangle 51"/>
          <p:cNvSpPr/>
          <p:nvPr/>
        </p:nvSpPr>
        <p:spPr>
          <a:xfrm>
            <a:off x="4800600" y="4572000"/>
            <a:ext cx="2971800" cy="304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err="1"/>
              <a:t>Xen</a:t>
            </a:r>
            <a:r>
              <a:rPr lang="en-US" b="1" dirty="0"/>
              <a:t>/KVM</a:t>
            </a:r>
          </a:p>
        </p:txBody>
      </p:sp>
      <p:grpSp>
        <p:nvGrpSpPr>
          <p:cNvPr id="12" name="Group 28"/>
          <p:cNvGrpSpPr/>
          <p:nvPr/>
        </p:nvGrpSpPr>
        <p:grpSpPr>
          <a:xfrm>
            <a:off x="5550291" y="3797691"/>
            <a:ext cx="698109" cy="698109"/>
            <a:chOff x="1371600" y="3657600"/>
            <a:chExt cx="762000" cy="762000"/>
          </a:xfrm>
        </p:grpSpPr>
        <p:sp>
          <p:nvSpPr>
            <p:cNvPr id="54" name="Rounded Rectangle 53"/>
            <p:cNvSpPr/>
            <p:nvPr/>
          </p:nvSpPr>
          <p:spPr>
            <a:xfrm>
              <a:off x="1371600" y="3657600"/>
              <a:ext cx="762000" cy="762000"/>
            </a:xfrm>
            <a:prstGeom prst="roundRect">
              <a:avLst/>
            </a:prstGeom>
          </p:spPr>
          <p:style>
            <a:lnRef idx="0">
              <a:schemeClr val="accent1"/>
            </a:lnRef>
            <a:fillRef idx="1003">
              <a:schemeClr val="dk2"/>
            </a:fillRef>
            <a:effectRef idx="3">
              <a:schemeClr val="accent1"/>
            </a:effectRef>
            <a:fontRef idx="minor">
              <a:schemeClr val="lt1"/>
            </a:fontRef>
          </p:style>
          <p:txBody>
            <a:bodyPr rtlCol="0" anchor="ctr"/>
            <a:lstStyle/>
            <a:p>
              <a:pPr algn="ctr"/>
              <a:endParaRPr lang="en-US"/>
            </a:p>
          </p:txBody>
        </p:sp>
        <p:pic>
          <p:nvPicPr>
            <p:cNvPr id="55" name="Picture 54" descr="globe_gear.png"/>
            <p:cNvPicPr>
              <a:picLocks noChangeAspect="1"/>
            </p:cNvPicPr>
            <p:nvPr/>
          </p:nvPicPr>
          <p:blipFill>
            <a:blip r:embed="rId7" cstate="print"/>
            <a:stretch>
              <a:fillRect/>
            </a:stretch>
          </p:blipFill>
          <p:spPr>
            <a:xfrm>
              <a:off x="1447800" y="3733800"/>
              <a:ext cx="609600" cy="609600"/>
            </a:xfrm>
            <a:prstGeom prst="rect">
              <a:avLst/>
            </a:prstGeom>
          </p:spPr>
        </p:pic>
      </p:grpSp>
      <p:grpSp>
        <p:nvGrpSpPr>
          <p:cNvPr id="13" name="Group 75"/>
          <p:cNvGrpSpPr/>
          <p:nvPr/>
        </p:nvGrpSpPr>
        <p:grpSpPr>
          <a:xfrm>
            <a:off x="7086600" y="3803024"/>
            <a:ext cx="662452" cy="692776"/>
            <a:chOff x="4846320" y="2209800"/>
            <a:chExt cx="609600" cy="609600"/>
          </a:xfrm>
        </p:grpSpPr>
        <p:sp>
          <p:nvSpPr>
            <p:cNvPr id="57" name="Rounded Rectangle 56"/>
            <p:cNvSpPr/>
            <p:nvPr/>
          </p:nvSpPr>
          <p:spPr>
            <a:xfrm>
              <a:off x="4846320" y="2209800"/>
              <a:ext cx="609600" cy="609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nvGrpSpPr>
            <p:cNvPr id="14" name="Group 23"/>
            <p:cNvGrpSpPr/>
            <p:nvPr/>
          </p:nvGrpSpPr>
          <p:grpSpPr>
            <a:xfrm>
              <a:off x="4876798" y="2270760"/>
              <a:ext cx="518164" cy="487680"/>
              <a:chOff x="609600" y="1652131"/>
              <a:chExt cx="359837" cy="338667"/>
            </a:xfrm>
          </p:grpSpPr>
          <p:pic>
            <p:nvPicPr>
              <p:cNvPr id="59" name="Picture 58" descr="magnifying_glass.png"/>
              <p:cNvPicPr>
                <a:picLocks noChangeAspect="1"/>
              </p:cNvPicPr>
              <p:nvPr/>
            </p:nvPicPr>
            <p:blipFill>
              <a:blip r:embed="rId4" cstate="print"/>
              <a:stretch>
                <a:fillRect/>
              </a:stretch>
            </p:blipFill>
            <p:spPr>
              <a:xfrm>
                <a:off x="630769" y="1652131"/>
                <a:ext cx="338668" cy="338667"/>
              </a:xfrm>
              <a:prstGeom prst="rect">
                <a:avLst/>
              </a:prstGeom>
              <a:effectLst>
                <a:outerShdw blurRad="63500" sx="102000" sy="102000" algn="ctr" rotWithShape="0">
                  <a:prstClr val="black">
                    <a:alpha val="40000"/>
                  </a:prstClr>
                </a:outerShdw>
              </a:effectLst>
            </p:spPr>
          </p:pic>
          <p:pic>
            <p:nvPicPr>
              <p:cNvPr id="60" name="Picture 2" descr="C:\Users\agember\AppData\Local\Microsoft\Windows\Temporary Internet Files\Content.IE5\2DGPU1UI\MC900431599[1].png"/>
              <p:cNvPicPr>
                <a:picLocks noChangeAspect="1" noChangeArrowheads="1"/>
              </p:cNvPicPr>
              <p:nvPr/>
            </p:nvPicPr>
            <p:blipFill>
              <a:blip r:embed="rId5" cstate="print"/>
              <a:srcRect/>
              <a:stretch>
                <a:fillRect/>
              </a:stretch>
            </p:blipFill>
            <p:spPr bwMode="auto">
              <a:xfrm>
                <a:off x="609600" y="1752600"/>
                <a:ext cx="238125" cy="238125"/>
              </a:xfrm>
              <a:prstGeom prst="rect">
                <a:avLst/>
              </a:prstGeom>
              <a:noFill/>
            </p:spPr>
          </p:pic>
        </p:grpSp>
      </p:grpSp>
      <p:grpSp>
        <p:nvGrpSpPr>
          <p:cNvPr id="15" name="Group 33"/>
          <p:cNvGrpSpPr/>
          <p:nvPr/>
        </p:nvGrpSpPr>
        <p:grpSpPr>
          <a:xfrm>
            <a:off x="4800600" y="3810000"/>
            <a:ext cx="685800" cy="685800"/>
            <a:chOff x="6155875" y="2950761"/>
            <a:chExt cx="762000" cy="762000"/>
          </a:xfrm>
        </p:grpSpPr>
        <p:sp>
          <p:nvSpPr>
            <p:cNvPr id="62" name="Rounded Rectangle 61"/>
            <p:cNvSpPr/>
            <p:nvPr/>
          </p:nvSpPr>
          <p:spPr>
            <a:xfrm>
              <a:off x="6155875" y="2950761"/>
              <a:ext cx="762000" cy="762000"/>
            </a:xfrm>
            <a:prstGeom prst="roundRect">
              <a:avLst/>
            </a:prstGeom>
          </p:spPr>
          <p:style>
            <a:lnRef idx="0">
              <a:schemeClr val="accent6"/>
            </a:lnRef>
            <a:fillRef idx="1003">
              <a:schemeClr val="dk1"/>
            </a:fillRef>
            <a:effectRef idx="3">
              <a:schemeClr val="accent6"/>
            </a:effectRef>
            <a:fontRef idx="minor">
              <a:schemeClr val="lt1"/>
            </a:fontRef>
          </p:style>
          <p:txBody>
            <a:bodyPr rtlCol="0" anchor="ctr"/>
            <a:lstStyle/>
            <a:p>
              <a:pPr algn="ctr"/>
              <a:endParaRPr lang="en-US"/>
            </a:p>
          </p:txBody>
        </p:sp>
        <p:pic>
          <p:nvPicPr>
            <p:cNvPr id="63" name="Picture 7" descr="C:\Users\agember\AppData\Local\Microsoft\Windows\Temporary Internet Files\Content.IE5\QZT0K7D8\MC900434719[1].png"/>
            <p:cNvPicPr>
              <a:picLocks noChangeAspect="1" noChangeArrowheads="1"/>
            </p:cNvPicPr>
            <p:nvPr/>
          </p:nvPicPr>
          <p:blipFill>
            <a:blip r:embed="rId9" cstate="print"/>
            <a:srcRect/>
            <a:stretch>
              <a:fillRect/>
            </a:stretch>
          </p:blipFill>
          <p:spPr bwMode="auto">
            <a:xfrm>
              <a:off x="6185067" y="2981165"/>
              <a:ext cx="706860" cy="706860"/>
            </a:xfrm>
            <a:prstGeom prst="rect">
              <a:avLst/>
            </a:prstGeom>
            <a:noFill/>
          </p:spPr>
        </p:pic>
      </p:grpSp>
      <p:grpSp>
        <p:nvGrpSpPr>
          <p:cNvPr id="16" name="Group 28"/>
          <p:cNvGrpSpPr/>
          <p:nvPr/>
        </p:nvGrpSpPr>
        <p:grpSpPr>
          <a:xfrm>
            <a:off x="6312290" y="3797691"/>
            <a:ext cx="698109" cy="698109"/>
            <a:chOff x="1371600" y="3657600"/>
            <a:chExt cx="762000" cy="762000"/>
          </a:xfrm>
        </p:grpSpPr>
        <p:sp>
          <p:nvSpPr>
            <p:cNvPr id="65" name="Rounded Rectangle 64"/>
            <p:cNvSpPr/>
            <p:nvPr/>
          </p:nvSpPr>
          <p:spPr>
            <a:xfrm>
              <a:off x="1371600" y="3657600"/>
              <a:ext cx="762000" cy="762000"/>
            </a:xfrm>
            <a:prstGeom prst="roundRect">
              <a:avLst/>
            </a:prstGeom>
          </p:spPr>
          <p:style>
            <a:lnRef idx="0">
              <a:schemeClr val="accent1"/>
            </a:lnRef>
            <a:fillRef idx="1003">
              <a:schemeClr val="dk2"/>
            </a:fillRef>
            <a:effectRef idx="3">
              <a:schemeClr val="accent1"/>
            </a:effectRef>
            <a:fontRef idx="minor">
              <a:schemeClr val="lt1"/>
            </a:fontRef>
          </p:style>
          <p:txBody>
            <a:bodyPr rtlCol="0" anchor="ctr"/>
            <a:lstStyle/>
            <a:p>
              <a:pPr algn="ctr"/>
              <a:endParaRPr lang="en-US"/>
            </a:p>
          </p:txBody>
        </p:sp>
        <p:pic>
          <p:nvPicPr>
            <p:cNvPr id="66" name="Picture 65" descr="globe_gear.png"/>
            <p:cNvPicPr>
              <a:picLocks noChangeAspect="1"/>
            </p:cNvPicPr>
            <p:nvPr/>
          </p:nvPicPr>
          <p:blipFill>
            <a:blip r:embed="rId7" cstate="print"/>
            <a:stretch>
              <a:fillRect/>
            </a:stretch>
          </p:blipFill>
          <p:spPr>
            <a:xfrm>
              <a:off x="1447800" y="3733800"/>
              <a:ext cx="609600" cy="609600"/>
            </a:xfrm>
            <a:prstGeom prst="rect">
              <a:avLst/>
            </a:prstGeom>
          </p:spPr>
        </p:pic>
      </p:grpSp>
      <p:pic>
        <p:nvPicPr>
          <p:cNvPr id="70" name="Picture 69"/>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867400" y="5029200"/>
            <a:ext cx="612358" cy="609600"/>
          </a:xfrm>
          <a:prstGeom prst="rect">
            <a:avLst/>
          </a:prstGeom>
        </p:spPr>
      </p:pic>
      <p:sp>
        <p:nvSpPr>
          <p:cNvPr id="69" name="Freeform 68"/>
          <p:cNvSpPr/>
          <p:nvPr/>
        </p:nvSpPr>
        <p:spPr>
          <a:xfrm flipV="1">
            <a:off x="5715000" y="3581400"/>
            <a:ext cx="457200" cy="2133600"/>
          </a:xfrm>
          <a:custGeom>
            <a:avLst/>
            <a:gdLst>
              <a:gd name="connsiteX0" fmla="*/ 1105468 w 1130489"/>
              <a:gd name="connsiteY0" fmla="*/ 0 h 1665027"/>
              <a:gd name="connsiteX1" fmla="*/ 982638 w 1130489"/>
              <a:gd name="connsiteY1" fmla="*/ 341194 h 1665027"/>
              <a:gd name="connsiteX2" fmla="*/ 218364 w 1130489"/>
              <a:gd name="connsiteY2" fmla="*/ 1064526 h 1665027"/>
              <a:gd name="connsiteX3" fmla="*/ 0 w 1130489"/>
              <a:gd name="connsiteY3" fmla="*/ 1665027 h 1665027"/>
            </a:gdLst>
            <a:ahLst/>
            <a:cxnLst>
              <a:cxn ang="0">
                <a:pos x="connsiteX0" y="connsiteY0"/>
              </a:cxn>
              <a:cxn ang="0">
                <a:pos x="connsiteX1" y="connsiteY1"/>
              </a:cxn>
              <a:cxn ang="0">
                <a:pos x="connsiteX2" y="connsiteY2"/>
              </a:cxn>
              <a:cxn ang="0">
                <a:pos x="connsiteX3" y="connsiteY3"/>
              </a:cxn>
            </a:cxnLst>
            <a:rect l="l" t="t" r="r" b="b"/>
            <a:pathLst>
              <a:path w="1130489" h="1665027">
                <a:moveTo>
                  <a:pt x="1105468" y="0"/>
                </a:moveTo>
                <a:cubicBezTo>
                  <a:pt x="1117978" y="81886"/>
                  <a:pt x="1130489" y="163773"/>
                  <a:pt x="982638" y="341194"/>
                </a:cubicBezTo>
                <a:cubicBezTo>
                  <a:pt x="834787" y="518615"/>
                  <a:pt x="382137" y="843887"/>
                  <a:pt x="218364" y="1064526"/>
                </a:cubicBezTo>
                <a:cubicBezTo>
                  <a:pt x="54591" y="1285165"/>
                  <a:pt x="27295" y="1475096"/>
                  <a:pt x="0" y="1665027"/>
                </a:cubicBezTo>
              </a:path>
            </a:pathLst>
          </a:custGeom>
          <a:ln w="76200">
            <a:solidFill>
              <a:schemeClr val="accent2"/>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1" name="Freeform 70"/>
          <p:cNvSpPr/>
          <p:nvPr/>
        </p:nvSpPr>
        <p:spPr>
          <a:xfrm flipH="1" flipV="1">
            <a:off x="6172200" y="3581400"/>
            <a:ext cx="457200" cy="2133600"/>
          </a:xfrm>
          <a:custGeom>
            <a:avLst/>
            <a:gdLst>
              <a:gd name="connsiteX0" fmla="*/ 1105468 w 1130489"/>
              <a:gd name="connsiteY0" fmla="*/ 0 h 1665027"/>
              <a:gd name="connsiteX1" fmla="*/ 982638 w 1130489"/>
              <a:gd name="connsiteY1" fmla="*/ 341194 h 1665027"/>
              <a:gd name="connsiteX2" fmla="*/ 218364 w 1130489"/>
              <a:gd name="connsiteY2" fmla="*/ 1064526 h 1665027"/>
              <a:gd name="connsiteX3" fmla="*/ 0 w 1130489"/>
              <a:gd name="connsiteY3" fmla="*/ 1665027 h 1665027"/>
            </a:gdLst>
            <a:ahLst/>
            <a:cxnLst>
              <a:cxn ang="0">
                <a:pos x="connsiteX0" y="connsiteY0"/>
              </a:cxn>
              <a:cxn ang="0">
                <a:pos x="connsiteX1" y="connsiteY1"/>
              </a:cxn>
              <a:cxn ang="0">
                <a:pos x="connsiteX2" y="connsiteY2"/>
              </a:cxn>
              <a:cxn ang="0">
                <a:pos x="connsiteX3" y="connsiteY3"/>
              </a:cxn>
            </a:cxnLst>
            <a:rect l="l" t="t" r="r" b="b"/>
            <a:pathLst>
              <a:path w="1130489" h="1665027">
                <a:moveTo>
                  <a:pt x="1105468" y="0"/>
                </a:moveTo>
                <a:cubicBezTo>
                  <a:pt x="1117978" y="81886"/>
                  <a:pt x="1130489" y="163773"/>
                  <a:pt x="982638" y="341194"/>
                </a:cubicBezTo>
                <a:cubicBezTo>
                  <a:pt x="834787" y="518615"/>
                  <a:pt x="382137" y="843887"/>
                  <a:pt x="218364" y="1064526"/>
                </a:cubicBezTo>
                <a:cubicBezTo>
                  <a:pt x="54591" y="1285165"/>
                  <a:pt x="27295" y="1475096"/>
                  <a:pt x="0" y="1665027"/>
                </a:cubicBezTo>
              </a:path>
            </a:pathLst>
          </a:custGeom>
          <a:ln w="76200">
            <a:solidFill>
              <a:schemeClr val="accent2"/>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41" name="Down Arrow 40"/>
          <p:cNvSpPr/>
          <p:nvPr/>
        </p:nvSpPr>
        <p:spPr>
          <a:xfrm>
            <a:off x="2667000" y="2802921"/>
            <a:ext cx="381000" cy="457200"/>
          </a:xfrm>
          <a:prstGeom prst="downArrow">
            <a:avLst>
              <a:gd name="adj1" fmla="val 23626"/>
              <a:gd name="adj2" fmla="val 50000"/>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4" name="Cross 43"/>
          <p:cNvSpPr/>
          <p:nvPr/>
        </p:nvSpPr>
        <p:spPr>
          <a:xfrm>
            <a:off x="2667000" y="1950012"/>
            <a:ext cx="381000" cy="381000"/>
          </a:xfrm>
          <a:prstGeom prst="plus">
            <a:avLst>
              <a:gd name="adj" fmla="val 37308"/>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64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8"/>
                                        </p:tgtEl>
                                      </p:cBhvr>
                                    </p:animEffect>
                                    <p:set>
                                      <p:cBhvr>
                                        <p:cTn id="14" dur="1" fill="hold">
                                          <p:stCondLst>
                                            <p:cond delay="999"/>
                                          </p:stCondLst>
                                        </p:cTn>
                                        <p:tgtEl>
                                          <p:spTgt spid="8"/>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1000"/>
                                        <p:tgtEl>
                                          <p:spTgt spid="5"/>
                                        </p:tgtEl>
                                      </p:cBhvr>
                                    </p:animEffect>
                                    <p:set>
                                      <p:cBhvr>
                                        <p:cTn id="17" dur="1" fill="hold">
                                          <p:stCondLst>
                                            <p:cond delay="999"/>
                                          </p:stCondLst>
                                        </p:cTn>
                                        <p:tgtEl>
                                          <p:spTgt spid="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10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1000"/>
                                        <p:tgtEl>
                                          <p:spTgt spid="70"/>
                                        </p:tgtEl>
                                      </p:cBhvr>
                                    </p:animEffect>
                                  </p:childTnLst>
                                </p:cTn>
                              </p:par>
                              <p:par>
                                <p:cTn id="48" presetID="10" presetClass="entr" presetSubtype="0"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1000"/>
                                        <p:tgtEl>
                                          <p:spTgt spid="6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grpId="0" nodeType="clickEffect">
                                  <p:stCondLst>
                                    <p:cond delay="0"/>
                                  </p:stCondLst>
                                  <p:childTnLst>
                                    <p:animEffect transition="out" filter="wipe(up)">
                                      <p:cBhvr>
                                        <p:cTn id="54" dur="500"/>
                                        <p:tgtEl>
                                          <p:spTgt spid="69"/>
                                        </p:tgtEl>
                                      </p:cBhvr>
                                    </p:animEffect>
                                    <p:set>
                                      <p:cBhvr>
                                        <p:cTn id="55" dur="1" fill="hold">
                                          <p:stCondLst>
                                            <p:cond delay="499"/>
                                          </p:stCondLst>
                                        </p:cTn>
                                        <p:tgtEl>
                                          <p:spTgt spid="69"/>
                                        </p:tgtEl>
                                        <p:attrNameLst>
                                          <p:attrName>style.visibility</p:attrName>
                                        </p:attrNameLst>
                                      </p:cBhvr>
                                      <p:to>
                                        <p:strVal val="hidden"/>
                                      </p:to>
                                    </p:set>
                                  </p:childTnLst>
                                </p:cTn>
                              </p:par>
                            </p:childTnLst>
                          </p:cTn>
                        </p:par>
                        <p:par>
                          <p:cTn id="56" fill="hold">
                            <p:stCondLst>
                              <p:cond delay="500"/>
                            </p:stCondLst>
                            <p:childTnLst>
                              <p:par>
                                <p:cTn id="57" presetID="22" presetClass="entr" presetSubtype="4" fill="hold" grpId="0" nodeType="after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wipe(down)">
                                      <p:cBhvr>
                                        <p:cTn id="59" dur="500"/>
                                        <p:tgtEl>
                                          <p:spTgt spid="7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up)">
                                      <p:cBhvr>
                                        <p:cTn id="64" dur="500"/>
                                        <p:tgtEl>
                                          <p:spTgt spid="44"/>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up)">
                                      <p:cBhvr>
                                        <p:cTn id="68" dur="500"/>
                                        <p:tgtEl>
                                          <p:spTgt spid="41"/>
                                        </p:tgtEl>
                                      </p:cBhvr>
                                    </p:animEffect>
                                  </p:childTnLst>
                                </p:cTn>
                              </p:par>
                            </p:childTnLst>
                          </p:cTn>
                        </p:par>
                        <p:par>
                          <p:cTn id="69" fill="hold">
                            <p:stCondLst>
                              <p:cond delay="1000"/>
                            </p:stCondLst>
                            <p:childTnLst>
                              <p:par>
                                <p:cTn id="70" presetID="22" presetClass="entr" presetSubtype="1" fill="hold" grpId="0" nodeType="afterEffect">
                                  <p:stCondLst>
                                    <p:cond delay="0"/>
                                  </p:stCondLst>
                                  <p:childTnLst>
                                    <p:set>
                                      <p:cBhvr>
                                        <p:cTn id="71" dur="1" fill="hold">
                                          <p:stCondLst>
                                            <p:cond delay="0"/>
                                          </p:stCondLst>
                                        </p:cTn>
                                        <p:tgtEl>
                                          <p:spTgt spid="3">
                                            <p:txEl>
                                              <p:pRg st="2" end="2"/>
                                            </p:txEl>
                                          </p:spTgt>
                                        </p:tgtEl>
                                        <p:attrNameLst>
                                          <p:attrName>style.visibility</p:attrName>
                                        </p:attrNameLst>
                                      </p:cBhvr>
                                      <p:to>
                                        <p:strVal val="visible"/>
                                      </p:to>
                                    </p:set>
                                    <p:animEffect transition="in" filter="wipe(up)">
                                      <p:cBhvr>
                                        <p:cTn id="7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9" grpId="0" animBg="1"/>
      <p:bldP spid="71" grpId="0" animBg="1"/>
      <p:bldP spid="41"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7"/>
          <p:cNvGrpSpPr/>
          <p:nvPr/>
        </p:nvGrpSpPr>
        <p:grpSpPr>
          <a:xfrm>
            <a:off x="4038600" y="4343400"/>
            <a:ext cx="3581400" cy="1415143"/>
            <a:chOff x="4800600" y="4757057"/>
            <a:chExt cx="3581400" cy="1415143"/>
          </a:xfrm>
        </p:grpSpPr>
        <p:pic>
          <p:nvPicPr>
            <p:cNvPr id="47" name="Picture 46" descr="f5_appliance.jpg"/>
            <p:cNvPicPr>
              <a:picLocks noChangeAspect="1"/>
            </p:cNvPicPr>
            <p:nvPr/>
          </p:nvPicPr>
          <p:blipFill>
            <a:blip r:embed="rId3" cstate="print"/>
            <a:srcRect b="15529"/>
            <a:stretch>
              <a:fillRect/>
            </a:stretch>
          </p:blipFill>
          <p:spPr>
            <a:xfrm>
              <a:off x="4800600" y="4757057"/>
              <a:ext cx="3581400" cy="1415143"/>
            </a:xfrm>
            <a:prstGeom prst="rect">
              <a:avLst/>
            </a:prstGeom>
          </p:spPr>
        </p:pic>
        <p:grpSp>
          <p:nvGrpSpPr>
            <p:cNvPr id="48" name="Group 23"/>
            <p:cNvGrpSpPr/>
            <p:nvPr/>
          </p:nvGrpSpPr>
          <p:grpSpPr>
            <a:xfrm>
              <a:off x="7162800" y="5533698"/>
              <a:ext cx="647705" cy="609600"/>
              <a:chOff x="609600" y="1652131"/>
              <a:chExt cx="359837" cy="338667"/>
            </a:xfrm>
          </p:grpSpPr>
          <p:pic>
            <p:nvPicPr>
              <p:cNvPr id="49" name="Picture 48" descr="magnifying_glass.png"/>
              <p:cNvPicPr>
                <a:picLocks noChangeAspect="1"/>
              </p:cNvPicPr>
              <p:nvPr/>
            </p:nvPicPr>
            <p:blipFill>
              <a:blip r:embed="rId4" cstate="print"/>
              <a:stretch>
                <a:fillRect/>
              </a:stretch>
            </p:blipFill>
            <p:spPr>
              <a:xfrm>
                <a:off x="630769" y="1652131"/>
                <a:ext cx="338668" cy="338667"/>
              </a:xfrm>
              <a:prstGeom prst="rect">
                <a:avLst/>
              </a:prstGeom>
              <a:effectLst>
                <a:outerShdw blurRad="63500" sx="102000" sy="102000" algn="ctr" rotWithShape="0">
                  <a:prstClr val="black">
                    <a:alpha val="40000"/>
                  </a:prstClr>
                </a:outerShdw>
              </a:effectLst>
            </p:spPr>
          </p:pic>
          <p:pic>
            <p:nvPicPr>
              <p:cNvPr id="50" name="Picture 2" descr="C:\Users\agember\AppData\Local\Microsoft\Windows\Temporary Internet Files\Content.IE5\2DGPU1UI\MC900431599[1].png"/>
              <p:cNvPicPr>
                <a:picLocks noChangeAspect="1" noChangeArrowheads="1"/>
              </p:cNvPicPr>
              <p:nvPr/>
            </p:nvPicPr>
            <p:blipFill>
              <a:blip r:embed="rId5" cstate="print"/>
              <a:srcRect/>
              <a:stretch>
                <a:fillRect/>
              </a:stretch>
            </p:blipFill>
            <p:spPr bwMode="auto">
              <a:xfrm>
                <a:off x="609600" y="1752600"/>
                <a:ext cx="238125" cy="238125"/>
              </a:xfrm>
              <a:prstGeom prst="rect">
                <a:avLst/>
              </a:prstGeom>
              <a:noFill/>
            </p:spPr>
          </p:pic>
        </p:grpSp>
      </p:gr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5552" y="3657600"/>
            <a:ext cx="765448" cy="762000"/>
          </a:xfrm>
          <a:prstGeom prst="rect">
            <a:avLst/>
          </a:prstGeom>
        </p:spPr>
      </p:pic>
      <p:grpSp>
        <p:nvGrpSpPr>
          <p:cNvPr id="5" name="Group 75"/>
          <p:cNvGrpSpPr/>
          <p:nvPr/>
        </p:nvGrpSpPr>
        <p:grpSpPr>
          <a:xfrm>
            <a:off x="6126481" y="4678681"/>
            <a:ext cx="883919" cy="883919"/>
            <a:chOff x="4846320" y="2209800"/>
            <a:chExt cx="609600" cy="609600"/>
          </a:xfrm>
        </p:grpSpPr>
        <p:sp>
          <p:nvSpPr>
            <p:cNvPr id="6" name="Rounded Rectangle 5"/>
            <p:cNvSpPr/>
            <p:nvPr/>
          </p:nvSpPr>
          <p:spPr>
            <a:xfrm>
              <a:off x="4846320" y="2209800"/>
              <a:ext cx="609600" cy="609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nvGrpSpPr>
            <p:cNvPr id="7" name="Group 23"/>
            <p:cNvGrpSpPr/>
            <p:nvPr/>
          </p:nvGrpSpPr>
          <p:grpSpPr>
            <a:xfrm>
              <a:off x="4876798" y="2270760"/>
              <a:ext cx="518164" cy="487680"/>
              <a:chOff x="609600" y="1652131"/>
              <a:chExt cx="359837" cy="338667"/>
            </a:xfrm>
          </p:grpSpPr>
          <p:pic>
            <p:nvPicPr>
              <p:cNvPr id="8" name="Picture 7" descr="magnifying_glass.png"/>
              <p:cNvPicPr>
                <a:picLocks noChangeAspect="1"/>
              </p:cNvPicPr>
              <p:nvPr/>
            </p:nvPicPr>
            <p:blipFill>
              <a:blip r:embed="rId4" cstate="print"/>
              <a:stretch>
                <a:fillRect/>
              </a:stretch>
            </p:blipFill>
            <p:spPr>
              <a:xfrm>
                <a:off x="630769" y="1652131"/>
                <a:ext cx="338668" cy="338667"/>
              </a:xfrm>
              <a:prstGeom prst="rect">
                <a:avLst/>
              </a:prstGeom>
              <a:effectLst>
                <a:outerShdw blurRad="63500" sx="102000" sy="102000" algn="ctr" rotWithShape="0">
                  <a:prstClr val="black">
                    <a:alpha val="40000"/>
                  </a:prstClr>
                </a:outerShdw>
              </a:effectLst>
            </p:spPr>
          </p:pic>
          <p:pic>
            <p:nvPicPr>
              <p:cNvPr id="9" name="Picture 2" descr="C:\Users\agember\AppData\Local\Microsoft\Windows\Temporary Internet Files\Content.IE5\2DGPU1UI\MC900431599[1].png"/>
              <p:cNvPicPr>
                <a:picLocks noChangeAspect="1" noChangeArrowheads="1"/>
              </p:cNvPicPr>
              <p:nvPr/>
            </p:nvPicPr>
            <p:blipFill>
              <a:blip r:embed="rId5" cstate="print"/>
              <a:srcRect/>
              <a:stretch>
                <a:fillRect/>
              </a:stretch>
            </p:blipFill>
            <p:spPr bwMode="auto">
              <a:xfrm>
                <a:off x="609600" y="1752600"/>
                <a:ext cx="238125" cy="238125"/>
              </a:xfrm>
              <a:prstGeom prst="rect">
                <a:avLst/>
              </a:prstGeom>
              <a:noFill/>
            </p:spPr>
          </p:pic>
        </p:grpSp>
      </p:grpSp>
      <p:sp>
        <p:nvSpPr>
          <p:cNvPr id="88" name="Freeform 87"/>
          <p:cNvSpPr/>
          <p:nvPr/>
        </p:nvSpPr>
        <p:spPr>
          <a:xfrm>
            <a:off x="6396198" y="3581400"/>
            <a:ext cx="1143000" cy="2362200"/>
          </a:xfrm>
          <a:custGeom>
            <a:avLst/>
            <a:gdLst>
              <a:gd name="connsiteX0" fmla="*/ 1105468 w 1130489"/>
              <a:gd name="connsiteY0" fmla="*/ 0 h 1665027"/>
              <a:gd name="connsiteX1" fmla="*/ 982638 w 1130489"/>
              <a:gd name="connsiteY1" fmla="*/ 341194 h 1665027"/>
              <a:gd name="connsiteX2" fmla="*/ 218364 w 1130489"/>
              <a:gd name="connsiteY2" fmla="*/ 1064526 h 1665027"/>
              <a:gd name="connsiteX3" fmla="*/ 0 w 1130489"/>
              <a:gd name="connsiteY3" fmla="*/ 1665027 h 1665027"/>
            </a:gdLst>
            <a:ahLst/>
            <a:cxnLst>
              <a:cxn ang="0">
                <a:pos x="connsiteX0" y="connsiteY0"/>
              </a:cxn>
              <a:cxn ang="0">
                <a:pos x="connsiteX1" y="connsiteY1"/>
              </a:cxn>
              <a:cxn ang="0">
                <a:pos x="connsiteX2" y="connsiteY2"/>
              </a:cxn>
              <a:cxn ang="0">
                <a:pos x="connsiteX3" y="connsiteY3"/>
              </a:cxn>
            </a:cxnLst>
            <a:rect l="l" t="t" r="r" b="b"/>
            <a:pathLst>
              <a:path w="1130489" h="1665027">
                <a:moveTo>
                  <a:pt x="1105468" y="0"/>
                </a:moveTo>
                <a:cubicBezTo>
                  <a:pt x="1117978" y="81886"/>
                  <a:pt x="1130489" y="163773"/>
                  <a:pt x="982638" y="341194"/>
                </a:cubicBezTo>
                <a:cubicBezTo>
                  <a:pt x="834787" y="518615"/>
                  <a:pt x="382137" y="843887"/>
                  <a:pt x="218364" y="1064526"/>
                </a:cubicBezTo>
                <a:cubicBezTo>
                  <a:pt x="54591" y="1285165"/>
                  <a:pt x="27295" y="1475096"/>
                  <a:pt x="0" y="1665027"/>
                </a:cubicBezTo>
              </a:path>
            </a:pathLst>
          </a:custGeom>
          <a:ln w="50800">
            <a:solidFill>
              <a:schemeClr val="tx1"/>
            </a:solidFill>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Example: elastic NF scaling</a:t>
            </a:r>
          </a:p>
        </p:txBody>
      </p:sp>
      <p:sp>
        <p:nvSpPr>
          <p:cNvPr id="3" name="Content Placeholder 2"/>
          <p:cNvSpPr>
            <a:spLocks noGrp="1"/>
          </p:cNvSpPr>
          <p:nvPr>
            <p:ph idx="1"/>
          </p:nvPr>
        </p:nvSpPr>
        <p:spPr>
          <a:xfrm>
            <a:off x="304800" y="1447800"/>
            <a:ext cx="8229600" cy="4754563"/>
          </a:xfrm>
        </p:spPr>
        <p:txBody>
          <a:bodyPr>
            <a:normAutofit/>
          </a:bodyPr>
          <a:lstStyle/>
          <a:p>
            <a:pPr marL="679450" indent="-514350">
              <a:buNone/>
            </a:pPr>
            <a:endParaRPr lang="en-US" dirty="0"/>
          </a:p>
          <a:p>
            <a:pPr marL="679450" indent="-514350">
              <a:buFont typeface="+mj-lt"/>
              <a:buAutoNum type="arabicPeriod"/>
            </a:pPr>
            <a:r>
              <a:rPr lang="en-US" dirty="0"/>
              <a:t>Satisfy performance SLAs</a:t>
            </a:r>
          </a:p>
          <a:p>
            <a:pPr marL="679450" indent="-514350">
              <a:buFont typeface="+mj-lt"/>
              <a:buAutoNum type="arabicPeriod"/>
            </a:pPr>
            <a:r>
              <a:rPr lang="en-US" dirty="0"/>
              <a:t>Minimize operating costs</a:t>
            </a:r>
          </a:p>
          <a:p>
            <a:pPr marL="679450" indent="-514350">
              <a:buFont typeface="+mj-lt"/>
              <a:buAutoNum type="arabicPeriod"/>
            </a:pPr>
            <a:r>
              <a:rPr lang="en-US" dirty="0"/>
              <a:t>Accurately monitor traffic</a:t>
            </a:r>
          </a:p>
        </p:txBody>
      </p:sp>
      <p:sp>
        <p:nvSpPr>
          <p:cNvPr id="4" name="Slide Number Placeholder 3"/>
          <p:cNvSpPr>
            <a:spLocks noGrp="1"/>
          </p:cNvSpPr>
          <p:nvPr>
            <p:ph type="sldNum" sz="quarter" idx="12"/>
          </p:nvPr>
        </p:nvSpPr>
        <p:spPr/>
        <p:txBody>
          <a:bodyPr/>
          <a:lstStyle/>
          <a:p>
            <a:fld id="{622C5A87-65DC-41FD-9E53-7EAC48455B9A}" type="slidenum">
              <a:rPr lang="en-US" smtClean="0">
                <a:solidFill>
                  <a:prstClr val="black">
                    <a:tint val="75000"/>
                  </a:prstClr>
                </a:solidFill>
              </a:rPr>
              <a:pPr/>
              <a:t>15</a:t>
            </a:fld>
            <a:endParaRPr lang="en-US" dirty="0">
              <a:solidFill>
                <a:prstClr val="black">
                  <a:tint val="75000"/>
                </a:prstClr>
              </a:solidFill>
            </a:endParaRPr>
          </a:p>
        </p:txBody>
      </p:sp>
      <p:grpSp>
        <p:nvGrpSpPr>
          <p:cNvPr id="10" name="Group 75"/>
          <p:cNvGrpSpPr/>
          <p:nvPr/>
        </p:nvGrpSpPr>
        <p:grpSpPr>
          <a:xfrm>
            <a:off x="7345681" y="4678681"/>
            <a:ext cx="883919" cy="883919"/>
            <a:chOff x="4846320" y="2209800"/>
            <a:chExt cx="609600" cy="609600"/>
          </a:xfrm>
        </p:grpSpPr>
        <p:sp>
          <p:nvSpPr>
            <p:cNvPr id="11" name="Rounded Rectangle 10"/>
            <p:cNvSpPr/>
            <p:nvPr/>
          </p:nvSpPr>
          <p:spPr>
            <a:xfrm>
              <a:off x="4846320" y="2209800"/>
              <a:ext cx="609600" cy="609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nvGrpSpPr>
            <p:cNvPr id="12" name="Group 23"/>
            <p:cNvGrpSpPr/>
            <p:nvPr/>
          </p:nvGrpSpPr>
          <p:grpSpPr>
            <a:xfrm>
              <a:off x="4876798" y="2270760"/>
              <a:ext cx="518164" cy="487680"/>
              <a:chOff x="609600" y="1652131"/>
              <a:chExt cx="359837" cy="338667"/>
            </a:xfrm>
          </p:grpSpPr>
          <p:pic>
            <p:nvPicPr>
              <p:cNvPr id="13" name="Picture 12" descr="magnifying_glass.png"/>
              <p:cNvPicPr>
                <a:picLocks noChangeAspect="1"/>
              </p:cNvPicPr>
              <p:nvPr/>
            </p:nvPicPr>
            <p:blipFill>
              <a:blip r:embed="rId4" cstate="print"/>
              <a:stretch>
                <a:fillRect/>
              </a:stretch>
            </p:blipFill>
            <p:spPr>
              <a:xfrm>
                <a:off x="630769" y="1652131"/>
                <a:ext cx="338668" cy="338667"/>
              </a:xfrm>
              <a:prstGeom prst="rect">
                <a:avLst/>
              </a:prstGeom>
              <a:effectLst>
                <a:outerShdw blurRad="63500" sx="102000" sy="102000" algn="ctr" rotWithShape="0">
                  <a:prstClr val="black">
                    <a:alpha val="40000"/>
                  </a:prstClr>
                </a:outerShdw>
              </a:effectLst>
            </p:spPr>
          </p:pic>
          <p:pic>
            <p:nvPicPr>
              <p:cNvPr id="14" name="Picture 2" descr="C:\Users\agember\AppData\Local\Microsoft\Windows\Temporary Internet Files\Content.IE5\2DGPU1UI\MC900431599[1].png"/>
              <p:cNvPicPr>
                <a:picLocks noChangeAspect="1" noChangeArrowheads="1"/>
              </p:cNvPicPr>
              <p:nvPr/>
            </p:nvPicPr>
            <p:blipFill>
              <a:blip r:embed="rId5" cstate="print"/>
              <a:srcRect/>
              <a:stretch>
                <a:fillRect/>
              </a:stretch>
            </p:blipFill>
            <p:spPr bwMode="auto">
              <a:xfrm>
                <a:off x="609600" y="1752600"/>
                <a:ext cx="238125" cy="238125"/>
              </a:xfrm>
              <a:prstGeom prst="rect">
                <a:avLst/>
              </a:prstGeom>
              <a:noFill/>
            </p:spPr>
          </p:pic>
        </p:grpSp>
      </p:grpSp>
      <p:sp>
        <p:nvSpPr>
          <p:cNvPr id="17" name="Freeform 16"/>
          <p:cNvSpPr/>
          <p:nvPr/>
        </p:nvSpPr>
        <p:spPr>
          <a:xfrm flipH="1">
            <a:off x="7635863" y="3581400"/>
            <a:ext cx="212737" cy="2438400"/>
          </a:xfrm>
          <a:custGeom>
            <a:avLst/>
            <a:gdLst>
              <a:gd name="connsiteX0" fmla="*/ 1105468 w 1130489"/>
              <a:gd name="connsiteY0" fmla="*/ 0 h 1665027"/>
              <a:gd name="connsiteX1" fmla="*/ 982638 w 1130489"/>
              <a:gd name="connsiteY1" fmla="*/ 341194 h 1665027"/>
              <a:gd name="connsiteX2" fmla="*/ 218364 w 1130489"/>
              <a:gd name="connsiteY2" fmla="*/ 1064526 h 1665027"/>
              <a:gd name="connsiteX3" fmla="*/ 0 w 1130489"/>
              <a:gd name="connsiteY3" fmla="*/ 1665027 h 1665027"/>
            </a:gdLst>
            <a:ahLst/>
            <a:cxnLst>
              <a:cxn ang="0">
                <a:pos x="connsiteX0" y="connsiteY0"/>
              </a:cxn>
              <a:cxn ang="0">
                <a:pos x="connsiteX1" y="connsiteY1"/>
              </a:cxn>
              <a:cxn ang="0">
                <a:pos x="connsiteX2" y="connsiteY2"/>
              </a:cxn>
              <a:cxn ang="0">
                <a:pos x="connsiteX3" y="connsiteY3"/>
              </a:cxn>
            </a:cxnLst>
            <a:rect l="l" t="t" r="r" b="b"/>
            <a:pathLst>
              <a:path w="1130489" h="1665027">
                <a:moveTo>
                  <a:pt x="1105468" y="0"/>
                </a:moveTo>
                <a:cubicBezTo>
                  <a:pt x="1117978" y="81886"/>
                  <a:pt x="1130489" y="163773"/>
                  <a:pt x="982638" y="341194"/>
                </a:cubicBezTo>
                <a:cubicBezTo>
                  <a:pt x="834787" y="518615"/>
                  <a:pt x="382137" y="843887"/>
                  <a:pt x="218364" y="1064526"/>
                </a:cubicBezTo>
                <a:cubicBezTo>
                  <a:pt x="54591" y="1285165"/>
                  <a:pt x="27295" y="1475096"/>
                  <a:pt x="0" y="1665027"/>
                </a:cubicBezTo>
              </a:path>
            </a:pathLst>
          </a:custGeom>
          <a:ln w="50800">
            <a:solidFill>
              <a:schemeClr val="tx1"/>
            </a:solidFill>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9" name="Freeform 18"/>
          <p:cNvSpPr/>
          <p:nvPr/>
        </p:nvSpPr>
        <p:spPr>
          <a:xfrm flipH="1">
            <a:off x="7620000" y="3581400"/>
            <a:ext cx="228600" cy="2502568"/>
          </a:xfrm>
          <a:custGeom>
            <a:avLst/>
            <a:gdLst>
              <a:gd name="connsiteX0" fmla="*/ 1105468 w 1130489"/>
              <a:gd name="connsiteY0" fmla="*/ 0 h 1665027"/>
              <a:gd name="connsiteX1" fmla="*/ 982638 w 1130489"/>
              <a:gd name="connsiteY1" fmla="*/ 341194 h 1665027"/>
              <a:gd name="connsiteX2" fmla="*/ 218364 w 1130489"/>
              <a:gd name="connsiteY2" fmla="*/ 1064526 h 1665027"/>
              <a:gd name="connsiteX3" fmla="*/ 0 w 1130489"/>
              <a:gd name="connsiteY3" fmla="*/ 1665027 h 1665027"/>
            </a:gdLst>
            <a:ahLst/>
            <a:cxnLst>
              <a:cxn ang="0">
                <a:pos x="connsiteX0" y="connsiteY0"/>
              </a:cxn>
              <a:cxn ang="0">
                <a:pos x="connsiteX1" y="connsiteY1"/>
              </a:cxn>
              <a:cxn ang="0">
                <a:pos x="connsiteX2" y="connsiteY2"/>
              </a:cxn>
              <a:cxn ang="0">
                <a:pos x="connsiteX3" y="connsiteY3"/>
              </a:cxn>
            </a:cxnLst>
            <a:rect l="l" t="t" r="r" b="b"/>
            <a:pathLst>
              <a:path w="1130489" h="1665027">
                <a:moveTo>
                  <a:pt x="1105468" y="0"/>
                </a:moveTo>
                <a:cubicBezTo>
                  <a:pt x="1117978" y="81886"/>
                  <a:pt x="1130489" y="163773"/>
                  <a:pt x="982638" y="341194"/>
                </a:cubicBezTo>
                <a:cubicBezTo>
                  <a:pt x="834787" y="518615"/>
                  <a:pt x="382137" y="843887"/>
                  <a:pt x="218364" y="1064526"/>
                </a:cubicBezTo>
                <a:cubicBezTo>
                  <a:pt x="54591" y="1285165"/>
                  <a:pt x="27295" y="1475096"/>
                  <a:pt x="0" y="1665027"/>
                </a:cubicBezTo>
              </a:path>
            </a:pathLst>
          </a:custGeom>
          <a:ln w="101600">
            <a:solidFill>
              <a:schemeClr val="tx1"/>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15"/>
          <p:cNvSpPr/>
          <p:nvPr/>
        </p:nvSpPr>
        <p:spPr>
          <a:xfrm>
            <a:off x="6400800" y="3581400"/>
            <a:ext cx="1143000" cy="2438400"/>
          </a:xfrm>
          <a:custGeom>
            <a:avLst/>
            <a:gdLst>
              <a:gd name="connsiteX0" fmla="*/ 1105468 w 1130489"/>
              <a:gd name="connsiteY0" fmla="*/ 0 h 1665027"/>
              <a:gd name="connsiteX1" fmla="*/ 982638 w 1130489"/>
              <a:gd name="connsiteY1" fmla="*/ 341194 h 1665027"/>
              <a:gd name="connsiteX2" fmla="*/ 218364 w 1130489"/>
              <a:gd name="connsiteY2" fmla="*/ 1064526 h 1665027"/>
              <a:gd name="connsiteX3" fmla="*/ 0 w 1130489"/>
              <a:gd name="connsiteY3" fmla="*/ 1665027 h 1665027"/>
            </a:gdLst>
            <a:ahLst/>
            <a:cxnLst>
              <a:cxn ang="0">
                <a:pos x="connsiteX0" y="connsiteY0"/>
              </a:cxn>
              <a:cxn ang="0">
                <a:pos x="connsiteX1" y="connsiteY1"/>
              </a:cxn>
              <a:cxn ang="0">
                <a:pos x="connsiteX2" y="connsiteY2"/>
              </a:cxn>
              <a:cxn ang="0">
                <a:pos x="connsiteX3" y="connsiteY3"/>
              </a:cxn>
            </a:cxnLst>
            <a:rect l="l" t="t" r="r" b="b"/>
            <a:pathLst>
              <a:path w="1130489" h="1665027">
                <a:moveTo>
                  <a:pt x="1105468" y="0"/>
                </a:moveTo>
                <a:cubicBezTo>
                  <a:pt x="1117978" y="81886"/>
                  <a:pt x="1130489" y="163773"/>
                  <a:pt x="982638" y="341194"/>
                </a:cubicBezTo>
                <a:cubicBezTo>
                  <a:pt x="834787" y="518615"/>
                  <a:pt x="382137" y="843887"/>
                  <a:pt x="218364" y="1064526"/>
                </a:cubicBezTo>
                <a:cubicBezTo>
                  <a:pt x="54591" y="1285165"/>
                  <a:pt x="27295" y="1475096"/>
                  <a:pt x="0" y="1665027"/>
                </a:cubicBezTo>
              </a:path>
            </a:pathLst>
          </a:custGeom>
          <a:ln w="101600">
            <a:solidFill>
              <a:schemeClr val="tx1"/>
            </a:solidFill>
            <a:tailEnd type="arrow"/>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8" name="Freeform 17"/>
          <p:cNvSpPr/>
          <p:nvPr/>
        </p:nvSpPr>
        <p:spPr>
          <a:xfrm>
            <a:off x="6400800" y="3581400"/>
            <a:ext cx="1143000" cy="2667000"/>
          </a:xfrm>
          <a:custGeom>
            <a:avLst/>
            <a:gdLst>
              <a:gd name="connsiteX0" fmla="*/ 1105468 w 1130489"/>
              <a:gd name="connsiteY0" fmla="*/ 0 h 1665027"/>
              <a:gd name="connsiteX1" fmla="*/ 982638 w 1130489"/>
              <a:gd name="connsiteY1" fmla="*/ 341194 h 1665027"/>
              <a:gd name="connsiteX2" fmla="*/ 218364 w 1130489"/>
              <a:gd name="connsiteY2" fmla="*/ 1064526 h 1665027"/>
              <a:gd name="connsiteX3" fmla="*/ 0 w 1130489"/>
              <a:gd name="connsiteY3" fmla="*/ 1665027 h 1665027"/>
            </a:gdLst>
            <a:ahLst/>
            <a:cxnLst>
              <a:cxn ang="0">
                <a:pos x="connsiteX0" y="connsiteY0"/>
              </a:cxn>
              <a:cxn ang="0">
                <a:pos x="connsiteX1" y="connsiteY1"/>
              </a:cxn>
              <a:cxn ang="0">
                <a:pos x="connsiteX2" y="connsiteY2"/>
              </a:cxn>
              <a:cxn ang="0">
                <a:pos x="connsiteX3" y="connsiteY3"/>
              </a:cxn>
            </a:cxnLst>
            <a:rect l="l" t="t" r="r" b="b"/>
            <a:pathLst>
              <a:path w="1130489" h="1665027">
                <a:moveTo>
                  <a:pt x="1105468" y="0"/>
                </a:moveTo>
                <a:cubicBezTo>
                  <a:pt x="1117978" y="81886"/>
                  <a:pt x="1130489" y="163773"/>
                  <a:pt x="982638" y="341194"/>
                </a:cubicBezTo>
                <a:cubicBezTo>
                  <a:pt x="834787" y="518615"/>
                  <a:pt x="382137" y="843887"/>
                  <a:pt x="218364" y="1064526"/>
                </a:cubicBezTo>
                <a:cubicBezTo>
                  <a:pt x="54591" y="1285165"/>
                  <a:pt x="27295" y="1475096"/>
                  <a:pt x="0" y="1665027"/>
                </a:cubicBezTo>
              </a:path>
            </a:pathLst>
          </a:custGeom>
          <a:ln w="203200">
            <a:solidFill>
              <a:schemeClr val="tx1"/>
            </a:solidFill>
            <a:tailEnd type="arrow" w="sm" len="s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67" name="Group 66"/>
          <p:cNvGrpSpPr/>
          <p:nvPr/>
        </p:nvGrpSpPr>
        <p:grpSpPr>
          <a:xfrm>
            <a:off x="4800600" y="4114800"/>
            <a:ext cx="914400" cy="914400"/>
            <a:chOff x="6873902" y="2141551"/>
            <a:chExt cx="914400" cy="914400"/>
          </a:xfrm>
        </p:grpSpPr>
        <p:sp>
          <p:nvSpPr>
            <p:cNvPr id="51" name="Oval 50"/>
            <p:cNvSpPr/>
            <p:nvPr/>
          </p:nvSpPr>
          <p:spPr>
            <a:xfrm>
              <a:off x="6873902" y="2141551"/>
              <a:ext cx="914400" cy="9144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Arc 51"/>
            <p:cNvSpPr/>
            <p:nvPr/>
          </p:nvSpPr>
          <p:spPr>
            <a:xfrm>
              <a:off x="7009622" y="2293951"/>
              <a:ext cx="647700" cy="647700"/>
            </a:xfrm>
            <a:prstGeom prst="arc">
              <a:avLst>
                <a:gd name="adj1" fmla="val 19974213"/>
                <a:gd name="adj2" fmla="val 3173376"/>
              </a:avLst>
            </a:prstGeom>
            <a:ln w="203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a:off x="7009622" y="2255851"/>
              <a:ext cx="647700" cy="647700"/>
            </a:xfrm>
            <a:prstGeom prst="arc">
              <a:avLst>
                <a:gd name="adj1" fmla="val 15687070"/>
                <a:gd name="adj2" fmla="val 20195520"/>
              </a:avLst>
            </a:prstGeom>
            <a:ln w="203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a:off x="7009622" y="2266561"/>
              <a:ext cx="647700" cy="647700"/>
            </a:xfrm>
            <a:prstGeom prst="arc">
              <a:avLst>
                <a:gd name="adj1" fmla="val 7625442"/>
                <a:gd name="adj2" fmla="val 16226253"/>
              </a:avLst>
            </a:prstGeom>
            <a:ln w="203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p:cNvGrpSpPr/>
          <p:nvPr/>
        </p:nvGrpSpPr>
        <p:grpSpPr>
          <a:xfrm rot="9900000">
            <a:off x="4974420" y="4487849"/>
            <a:ext cx="609600" cy="152400"/>
            <a:chOff x="7010400" y="2514600"/>
            <a:chExt cx="609600" cy="152400"/>
          </a:xfrm>
        </p:grpSpPr>
        <p:cxnSp>
          <p:nvCxnSpPr>
            <p:cNvPr id="56" name="Straight Connector 55"/>
            <p:cNvCxnSpPr/>
            <p:nvPr/>
          </p:nvCxnSpPr>
          <p:spPr>
            <a:xfrm>
              <a:off x="7315200" y="2590800"/>
              <a:ext cx="304800" cy="76200"/>
            </a:xfrm>
            <a:prstGeom prst="line">
              <a:avLst/>
            </a:prstGeom>
            <a:ln w="76200">
              <a:headEnd type="oval" w="med" len="med"/>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H="1" flipV="1">
              <a:off x="7010400" y="2514600"/>
              <a:ext cx="304800" cy="76200"/>
            </a:xfrm>
            <a:prstGeom prst="line">
              <a:avLst/>
            </a:prstGeom>
            <a:ln w="63500">
              <a:noFill/>
              <a:headEnd type="oval" w="med" len="med"/>
            </a:ln>
          </p:spPr>
          <p:style>
            <a:lnRef idx="3">
              <a:schemeClr val="dk1"/>
            </a:lnRef>
            <a:fillRef idx="0">
              <a:schemeClr val="dk1"/>
            </a:fillRef>
            <a:effectRef idx="2">
              <a:schemeClr val="dk1"/>
            </a:effectRef>
            <a:fontRef idx="minor">
              <a:schemeClr val="tx1"/>
            </a:fontRef>
          </p:style>
        </p:cxnSp>
      </p:grpSp>
      <p:grpSp>
        <p:nvGrpSpPr>
          <p:cNvPr id="76" name="Group 75"/>
          <p:cNvGrpSpPr/>
          <p:nvPr/>
        </p:nvGrpSpPr>
        <p:grpSpPr>
          <a:xfrm>
            <a:off x="4800600" y="5257800"/>
            <a:ext cx="914400" cy="914400"/>
            <a:chOff x="6873902" y="2141551"/>
            <a:chExt cx="914400" cy="914400"/>
          </a:xfrm>
        </p:grpSpPr>
        <p:sp>
          <p:nvSpPr>
            <p:cNvPr id="77" name="Oval 76"/>
            <p:cNvSpPr/>
            <p:nvPr/>
          </p:nvSpPr>
          <p:spPr>
            <a:xfrm>
              <a:off x="6873902" y="2141551"/>
              <a:ext cx="914400" cy="9144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Arc 78"/>
            <p:cNvSpPr/>
            <p:nvPr/>
          </p:nvSpPr>
          <p:spPr>
            <a:xfrm>
              <a:off x="7009622" y="2266561"/>
              <a:ext cx="647700" cy="647700"/>
            </a:xfrm>
            <a:prstGeom prst="arc">
              <a:avLst>
                <a:gd name="adj1" fmla="val 15687070"/>
                <a:gd name="adj2" fmla="val 20195520"/>
              </a:avLst>
            </a:prstGeom>
            <a:ln w="203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Arc 79"/>
            <p:cNvSpPr/>
            <p:nvPr/>
          </p:nvSpPr>
          <p:spPr>
            <a:xfrm>
              <a:off x="7009622" y="2266561"/>
              <a:ext cx="647700" cy="647700"/>
            </a:xfrm>
            <a:prstGeom prst="arc">
              <a:avLst>
                <a:gd name="adj1" fmla="val 7625442"/>
                <a:gd name="adj2" fmla="val 16226253"/>
              </a:avLst>
            </a:prstGeom>
            <a:ln w="203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p:cNvSpPr/>
            <p:nvPr/>
          </p:nvSpPr>
          <p:spPr>
            <a:xfrm>
              <a:off x="7009622" y="2266561"/>
              <a:ext cx="647700" cy="647700"/>
            </a:xfrm>
            <a:prstGeom prst="arc">
              <a:avLst>
                <a:gd name="adj1" fmla="val 19974213"/>
                <a:gd name="adj2" fmla="val 3173376"/>
              </a:avLst>
            </a:prstGeom>
            <a:ln w="203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p:cNvGrpSpPr/>
          <p:nvPr/>
        </p:nvGrpSpPr>
        <p:grpSpPr>
          <a:xfrm rot="20700000" flipH="1">
            <a:off x="4974420" y="5630849"/>
            <a:ext cx="609600" cy="152400"/>
            <a:chOff x="7010400" y="2514600"/>
            <a:chExt cx="609600" cy="152400"/>
          </a:xfrm>
        </p:grpSpPr>
        <p:cxnSp>
          <p:nvCxnSpPr>
            <p:cNvPr id="82" name="Straight Connector 81"/>
            <p:cNvCxnSpPr/>
            <p:nvPr/>
          </p:nvCxnSpPr>
          <p:spPr>
            <a:xfrm>
              <a:off x="7315200" y="2590800"/>
              <a:ext cx="304800" cy="76200"/>
            </a:xfrm>
            <a:prstGeom prst="line">
              <a:avLst/>
            </a:prstGeom>
            <a:ln w="76200">
              <a:headEnd type="oval" w="med" len="med"/>
            </a:ln>
          </p:spPr>
          <p:style>
            <a:lnRef idx="3">
              <a:schemeClr val="dk1"/>
            </a:lnRef>
            <a:fillRef idx="0">
              <a:schemeClr val="dk1"/>
            </a:fillRef>
            <a:effectRef idx="2">
              <a:schemeClr val="dk1"/>
            </a:effectRef>
            <a:fontRef idx="minor">
              <a:schemeClr val="tx1"/>
            </a:fontRef>
          </p:style>
        </p:cxnSp>
        <p:cxnSp>
          <p:nvCxnSpPr>
            <p:cNvPr id="83" name="Straight Connector 82"/>
            <p:cNvCxnSpPr/>
            <p:nvPr/>
          </p:nvCxnSpPr>
          <p:spPr>
            <a:xfrm flipH="1" flipV="1">
              <a:off x="7010400" y="2514600"/>
              <a:ext cx="304800" cy="76200"/>
            </a:xfrm>
            <a:prstGeom prst="line">
              <a:avLst/>
            </a:prstGeom>
            <a:ln w="63500">
              <a:noFill/>
              <a:headEnd type="oval" w="med" len="med"/>
            </a:ln>
          </p:spPr>
          <p:style>
            <a:lnRef idx="3">
              <a:schemeClr val="dk1"/>
            </a:lnRef>
            <a:fillRef idx="0">
              <a:schemeClr val="dk1"/>
            </a:fillRef>
            <a:effectRef idx="2">
              <a:schemeClr val="dk1"/>
            </a:effectRef>
            <a:fontRef idx="minor">
              <a:schemeClr val="tx1"/>
            </a:fontRef>
          </p:style>
        </p:cxnSp>
      </p:grpSp>
      <p:sp>
        <p:nvSpPr>
          <p:cNvPr id="84" name="TextBox 83"/>
          <p:cNvSpPr txBox="1"/>
          <p:nvPr/>
        </p:nvSpPr>
        <p:spPr>
          <a:xfrm>
            <a:off x="4876800" y="3733800"/>
            <a:ext cx="712054" cy="461665"/>
          </a:xfrm>
          <a:prstGeom prst="rect">
            <a:avLst/>
          </a:prstGeom>
          <a:noFill/>
        </p:spPr>
        <p:txBody>
          <a:bodyPr wrap="none" rtlCol="0">
            <a:spAutoFit/>
          </a:bodyPr>
          <a:lstStyle/>
          <a:p>
            <a:r>
              <a:rPr lang="en-US" sz="2400" b="1" dirty="0"/>
              <a:t>CPU</a:t>
            </a:r>
          </a:p>
        </p:txBody>
      </p:sp>
      <p:sp>
        <p:nvSpPr>
          <p:cNvPr id="85" name="TextBox 84"/>
          <p:cNvSpPr txBox="1"/>
          <p:nvPr/>
        </p:nvSpPr>
        <p:spPr>
          <a:xfrm>
            <a:off x="4419600" y="6153090"/>
            <a:ext cx="1578766" cy="461665"/>
          </a:xfrm>
          <a:prstGeom prst="rect">
            <a:avLst/>
          </a:prstGeom>
          <a:noFill/>
        </p:spPr>
        <p:txBody>
          <a:bodyPr wrap="none" rtlCol="0">
            <a:spAutoFit/>
          </a:bodyPr>
          <a:lstStyle/>
          <a:p>
            <a:r>
              <a:rPr lang="en-US" sz="2400" b="1" dirty="0"/>
              <a:t>Packet loss</a:t>
            </a:r>
          </a:p>
        </p:txBody>
      </p:sp>
      <p:pic>
        <p:nvPicPr>
          <p:cNvPr id="87" name="Picture 86" descr="dialog-warning-2.png"/>
          <p:cNvPicPr>
            <a:picLocks noChangeAspect="1"/>
          </p:cNvPicPr>
          <p:nvPr/>
        </p:nvPicPr>
        <p:blipFill>
          <a:blip r:embed="rId7" cstate="print"/>
          <a:stretch>
            <a:fillRect/>
          </a:stretch>
        </p:blipFill>
        <p:spPr>
          <a:xfrm>
            <a:off x="3962400" y="6019800"/>
            <a:ext cx="563871" cy="563871"/>
          </a:xfrm>
          <a:prstGeom prst="rect">
            <a:avLst/>
          </a:prstGeom>
        </p:spPr>
      </p:pic>
    </p:spTree>
    <p:extLst>
      <p:ext uri="{BB962C8B-B14F-4D97-AF65-F5344CB8AC3E}">
        <p14:creationId xmlns:p14="http://schemas.microsoft.com/office/powerpoint/2010/main" val="251587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xit" presetSubtype="8" fill="hold" nodeType="withEffect">
                                  <p:stCondLst>
                                    <p:cond delay="0"/>
                                  </p:stCondLst>
                                  <p:childTnLst>
                                    <p:anim calcmode="lin" valueType="num">
                                      <p:cBhvr additive="base">
                                        <p:cTn id="10" dur="500"/>
                                        <p:tgtEl>
                                          <p:spTgt spid="45"/>
                                        </p:tgtEl>
                                        <p:attrNameLst>
                                          <p:attrName>ppt_x</p:attrName>
                                        </p:attrNameLst>
                                      </p:cBhvr>
                                      <p:tavLst>
                                        <p:tav tm="0">
                                          <p:val>
                                            <p:strVal val="ppt_x"/>
                                          </p:val>
                                        </p:tav>
                                        <p:tav tm="100000">
                                          <p:val>
                                            <p:strVal val="0-ppt_w/2"/>
                                          </p:val>
                                        </p:tav>
                                      </p:tavLst>
                                    </p:anim>
                                    <p:anim calcmode="lin" valueType="num">
                                      <p:cBhvr additive="base">
                                        <p:cTn id="11" dur="500"/>
                                        <p:tgtEl>
                                          <p:spTgt spid="45"/>
                                        </p:tgtEl>
                                        <p:attrNameLst>
                                          <p:attrName>ppt_y</p:attrName>
                                        </p:attrNameLst>
                                      </p:cBhvr>
                                      <p:tavLst>
                                        <p:tav tm="0">
                                          <p:val>
                                            <p:strVal val="ppt_y"/>
                                          </p:val>
                                        </p:tav>
                                        <p:tav tm="100000">
                                          <p:val>
                                            <p:strVal val="ppt_y"/>
                                          </p:val>
                                        </p:tav>
                                      </p:tavLst>
                                    </p:anim>
                                    <p:set>
                                      <p:cBhvr>
                                        <p:cTn id="12" dur="1" fill="hold">
                                          <p:stCondLst>
                                            <p:cond delay="499"/>
                                          </p:stCondLst>
                                        </p:cTn>
                                        <p:tgtEl>
                                          <p:spTgt spid="4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1"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childTnLst>
                                </p:cTn>
                              </p:par>
                              <p:par>
                                <p:cTn id="35" presetID="8" presetClass="emph" presetSubtype="0" fill="hold" nodeType="withEffect">
                                  <p:stCondLst>
                                    <p:cond delay="0"/>
                                  </p:stCondLst>
                                  <p:childTnLst>
                                    <p:animRot by="10800000">
                                      <p:cBhvr>
                                        <p:cTn id="36" dur="1000" fill="hold"/>
                                        <p:tgtEl>
                                          <p:spTgt spid="66"/>
                                        </p:tgtEl>
                                        <p:attrNameLst>
                                          <p:attrName>r</p:attrName>
                                        </p:attrNameLst>
                                      </p:cBhvr>
                                    </p:animRot>
                                  </p:childTnLst>
                                </p:cTn>
                              </p:par>
                              <p:par>
                                <p:cTn id="37" presetID="8" presetClass="emph" presetSubtype="0" fill="hold" nodeType="withEffect">
                                  <p:stCondLst>
                                    <p:cond delay="0"/>
                                  </p:stCondLst>
                                  <p:childTnLst>
                                    <p:animRot by="12600000">
                                      <p:cBhvr>
                                        <p:cTn id="38" dur="1000" fill="hold"/>
                                        <p:tgtEl>
                                          <p:spTgt spid="81"/>
                                        </p:tgtEl>
                                        <p:attrNameLst>
                                          <p:attrName>r</p:attrName>
                                        </p:attrNameLst>
                                      </p:cBhvr>
                                    </p:animRot>
                                  </p:childTnLst>
                                </p:cTn>
                              </p:par>
                            </p:childTnLst>
                          </p:cTn>
                        </p:par>
                        <p:par>
                          <p:cTn id="39" fill="hold">
                            <p:stCondLst>
                              <p:cond delay="1000"/>
                            </p:stCondLst>
                            <p:childTnLst>
                              <p:par>
                                <p:cTn id="40" presetID="53" presetClass="entr" presetSubtype="0" fill="hold" nodeType="afterEffect">
                                  <p:stCondLst>
                                    <p:cond delay="0"/>
                                  </p:stCondLst>
                                  <p:childTnLst>
                                    <p:set>
                                      <p:cBhvr>
                                        <p:cTn id="41" dur="1" fill="hold">
                                          <p:stCondLst>
                                            <p:cond delay="0"/>
                                          </p:stCondLst>
                                        </p:cTn>
                                        <p:tgtEl>
                                          <p:spTgt spid="87"/>
                                        </p:tgtEl>
                                        <p:attrNameLst>
                                          <p:attrName>style.visibility</p:attrName>
                                        </p:attrNameLst>
                                      </p:cBhvr>
                                      <p:to>
                                        <p:strVal val="visible"/>
                                      </p:to>
                                    </p:set>
                                    <p:anim calcmode="lin" valueType="num">
                                      <p:cBhvr>
                                        <p:cTn id="42" dur="500" fill="hold"/>
                                        <p:tgtEl>
                                          <p:spTgt spid="87"/>
                                        </p:tgtEl>
                                        <p:attrNameLst>
                                          <p:attrName>ppt_w</p:attrName>
                                        </p:attrNameLst>
                                      </p:cBhvr>
                                      <p:tavLst>
                                        <p:tav tm="0">
                                          <p:val>
                                            <p:fltVal val="0"/>
                                          </p:val>
                                        </p:tav>
                                        <p:tav tm="100000">
                                          <p:val>
                                            <p:strVal val="#ppt_w"/>
                                          </p:val>
                                        </p:tav>
                                      </p:tavLst>
                                    </p:anim>
                                    <p:anim calcmode="lin" valueType="num">
                                      <p:cBhvr>
                                        <p:cTn id="43" dur="500" fill="hold"/>
                                        <p:tgtEl>
                                          <p:spTgt spid="87"/>
                                        </p:tgtEl>
                                        <p:attrNameLst>
                                          <p:attrName>ppt_h</p:attrName>
                                        </p:attrNameLst>
                                      </p:cBhvr>
                                      <p:tavLst>
                                        <p:tav tm="0">
                                          <p:val>
                                            <p:fltVal val="0"/>
                                          </p:val>
                                        </p:tav>
                                        <p:tav tm="100000">
                                          <p:val>
                                            <p:strVal val="#ppt_h"/>
                                          </p:val>
                                        </p:tav>
                                      </p:tavLst>
                                    </p:anim>
                                    <p:animEffect transition="in" filter="fade">
                                      <p:cBhvr>
                                        <p:cTn id="44" dur="500"/>
                                        <p:tgtEl>
                                          <p:spTgt spid="87"/>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anim calcmode="lin" valueType="num">
                                      <p:cBhvr>
                                        <p:cTn id="50" dur="500" fill="hold"/>
                                        <p:tgtEl>
                                          <p:spTgt spid="10"/>
                                        </p:tgtEl>
                                        <p:attrNameLst>
                                          <p:attrName>ppt_x</p:attrName>
                                        </p:attrNameLst>
                                      </p:cBhvr>
                                      <p:tavLst>
                                        <p:tav tm="0">
                                          <p:val>
                                            <p:strVal val="#ppt_x"/>
                                          </p:val>
                                        </p:tav>
                                        <p:tav tm="100000">
                                          <p:val>
                                            <p:strVal val="#ppt_x"/>
                                          </p:val>
                                        </p:tav>
                                      </p:tavLst>
                                    </p:anim>
                                    <p:anim calcmode="lin" valueType="num">
                                      <p:cBhvr>
                                        <p:cTn id="5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1000"/>
                                        <p:tgtEl>
                                          <p:spTgt spid="19"/>
                                        </p:tgtEl>
                                      </p:cBhvr>
                                    </p:animEffect>
                                  </p:childTnLst>
                                </p:cTn>
                              </p:par>
                              <p:par>
                                <p:cTn id="61" presetID="10" presetClass="exit" presetSubtype="0" fill="hold" grpId="0" nodeType="withEffect">
                                  <p:stCondLst>
                                    <p:cond delay="800"/>
                                  </p:stCondLst>
                                  <p:childTnLst>
                                    <p:animEffect transition="out" filter="fade">
                                      <p:cBhvr>
                                        <p:cTn id="62" dur="1000"/>
                                        <p:tgtEl>
                                          <p:spTgt spid="18"/>
                                        </p:tgtEl>
                                      </p:cBhvr>
                                    </p:animEffect>
                                    <p:set>
                                      <p:cBhvr>
                                        <p:cTn id="63" dur="1" fill="hold">
                                          <p:stCondLst>
                                            <p:cond delay="999"/>
                                          </p:stCondLst>
                                        </p:cTn>
                                        <p:tgtEl>
                                          <p:spTgt spid="18"/>
                                        </p:tgtEl>
                                        <p:attrNameLst>
                                          <p:attrName>style.visibility</p:attrName>
                                        </p:attrNameLst>
                                      </p:cBhvr>
                                      <p:to>
                                        <p:strVal val="hidden"/>
                                      </p:to>
                                    </p:set>
                                  </p:childTnLst>
                                </p:cTn>
                              </p:par>
                              <p:par>
                                <p:cTn id="64" presetID="8" presetClass="emph" presetSubtype="0" fill="hold" nodeType="withEffect">
                                  <p:stCondLst>
                                    <p:cond delay="800"/>
                                  </p:stCondLst>
                                  <p:childTnLst>
                                    <p:animRot by="-12600000">
                                      <p:cBhvr>
                                        <p:cTn id="65" dur="1000" fill="hold"/>
                                        <p:tgtEl>
                                          <p:spTgt spid="81"/>
                                        </p:tgtEl>
                                        <p:attrNameLst>
                                          <p:attrName>r</p:attrName>
                                        </p:attrNameLst>
                                      </p:cBhvr>
                                    </p:animRot>
                                  </p:childTnLst>
                                </p:cTn>
                              </p:par>
                              <p:par>
                                <p:cTn id="66" presetID="8" presetClass="emph" presetSubtype="0" fill="hold" nodeType="withEffect">
                                  <p:stCondLst>
                                    <p:cond delay="800"/>
                                  </p:stCondLst>
                                  <p:childTnLst>
                                    <p:animRot by="-9600000">
                                      <p:cBhvr>
                                        <p:cTn id="67" dur="1000" fill="hold"/>
                                        <p:tgtEl>
                                          <p:spTgt spid="66"/>
                                        </p:tgtEl>
                                        <p:attrNameLst>
                                          <p:attrName>r</p:attrName>
                                        </p:attrNameLst>
                                      </p:cBhvr>
                                    </p:animRot>
                                  </p:childTnLst>
                                </p:cTn>
                              </p:par>
                            </p:childTnLst>
                          </p:cTn>
                        </p:par>
                        <p:par>
                          <p:cTn id="68" fill="hold">
                            <p:stCondLst>
                              <p:cond delay="2300"/>
                            </p:stCondLst>
                            <p:childTnLst>
                              <p:par>
                                <p:cTn id="69" presetID="53" presetClass="exit" presetSubtype="0" fill="hold" nodeType="afterEffect">
                                  <p:stCondLst>
                                    <p:cond delay="0"/>
                                  </p:stCondLst>
                                  <p:childTnLst>
                                    <p:anim calcmode="lin" valueType="num">
                                      <p:cBhvr>
                                        <p:cTn id="70" dur="500"/>
                                        <p:tgtEl>
                                          <p:spTgt spid="87"/>
                                        </p:tgtEl>
                                        <p:attrNameLst>
                                          <p:attrName>ppt_w</p:attrName>
                                        </p:attrNameLst>
                                      </p:cBhvr>
                                      <p:tavLst>
                                        <p:tav tm="0">
                                          <p:val>
                                            <p:strVal val="ppt_w"/>
                                          </p:val>
                                        </p:tav>
                                        <p:tav tm="100000">
                                          <p:val>
                                            <p:fltVal val="0"/>
                                          </p:val>
                                        </p:tav>
                                      </p:tavLst>
                                    </p:anim>
                                    <p:anim calcmode="lin" valueType="num">
                                      <p:cBhvr>
                                        <p:cTn id="71" dur="500"/>
                                        <p:tgtEl>
                                          <p:spTgt spid="87"/>
                                        </p:tgtEl>
                                        <p:attrNameLst>
                                          <p:attrName>ppt_h</p:attrName>
                                        </p:attrNameLst>
                                      </p:cBhvr>
                                      <p:tavLst>
                                        <p:tav tm="0">
                                          <p:val>
                                            <p:strVal val="ppt_h"/>
                                          </p:val>
                                        </p:tav>
                                        <p:tav tm="100000">
                                          <p:val>
                                            <p:fltVal val="0"/>
                                          </p:val>
                                        </p:tav>
                                      </p:tavLst>
                                    </p:anim>
                                    <p:animEffect transition="out" filter="fade">
                                      <p:cBhvr>
                                        <p:cTn id="72" dur="500"/>
                                        <p:tgtEl>
                                          <p:spTgt spid="87"/>
                                        </p:tgtEl>
                                      </p:cBhvr>
                                    </p:animEffect>
                                    <p:set>
                                      <p:cBhvr>
                                        <p:cTn id="73" dur="1" fill="hold">
                                          <p:stCondLst>
                                            <p:cond delay="499"/>
                                          </p:stCondLst>
                                        </p:cTn>
                                        <p:tgtEl>
                                          <p:spTgt spid="87"/>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1000"/>
                                        <p:tgtEl>
                                          <p:spTgt spid="19"/>
                                        </p:tgtEl>
                                      </p:cBhvr>
                                    </p:animEffect>
                                    <p:set>
                                      <p:cBhvr>
                                        <p:cTn id="82" dur="1" fill="hold">
                                          <p:stCondLst>
                                            <p:cond delay="999"/>
                                          </p:stCondLst>
                                        </p:cTn>
                                        <p:tgtEl>
                                          <p:spTgt spid="19"/>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1000"/>
                                        <p:tgtEl>
                                          <p:spTgt spid="16"/>
                                        </p:tgtEl>
                                      </p:cBhvr>
                                    </p:animEffect>
                                    <p:set>
                                      <p:cBhvr>
                                        <p:cTn id="85" dur="1" fill="hold">
                                          <p:stCondLst>
                                            <p:cond delay="999"/>
                                          </p:stCondLst>
                                        </p:cTn>
                                        <p:tgtEl>
                                          <p:spTgt spid="16"/>
                                        </p:tgtEl>
                                        <p:attrNameLst>
                                          <p:attrName>style.visibility</p:attrName>
                                        </p:attrNameLst>
                                      </p:cBhvr>
                                      <p:to>
                                        <p:strVal val="hidden"/>
                                      </p:to>
                                    </p:set>
                                  </p:childTnLst>
                                </p:cTn>
                              </p:par>
                              <p:par>
                                <p:cTn id="86" presetID="8" presetClass="emph" presetSubtype="0" fill="hold" nodeType="withEffect">
                                  <p:stCondLst>
                                    <p:cond delay="0"/>
                                  </p:stCondLst>
                                  <p:childTnLst>
                                    <p:animRot by="-3000000">
                                      <p:cBhvr>
                                        <p:cTn id="87" dur="1000" fill="hold"/>
                                        <p:tgtEl>
                                          <p:spTgt spid="66"/>
                                        </p:tgtEl>
                                        <p:attrNameLst>
                                          <p:attrName>r</p:attrName>
                                        </p:attrNameLst>
                                      </p:cBhvr>
                                    </p:animRot>
                                  </p:childTnLst>
                                </p:cTn>
                              </p:par>
                            </p:childTnLst>
                          </p:cTn>
                        </p:par>
                      </p:childTnLst>
                    </p:cTn>
                  </p:par>
                  <p:par>
                    <p:cTn id="88" fill="hold">
                      <p:stCondLst>
                        <p:cond delay="indefinite"/>
                      </p:stCondLst>
                      <p:childTnLst>
                        <p:par>
                          <p:cTn id="89" fill="hold">
                            <p:stCondLst>
                              <p:cond delay="0"/>
                            </p:stCondLst>
                            <p:childTnLst>
                              <p:par>
                                <p:cTn id="90" presetID="42" presetClass="exit" presetSubtype="0" fill="hold" nodeType="clickEffect">
                                  <p:stCondLst>
                                    <p:cond delay="0"/>
                                  </p:stCondLst>
                                  <p:childTnLst>
                                    <p:animEffect transition="out" filter="fade">
                                      <p:cBhvr>
                                        <p:cTn id="91" dur="1000"/>
                                        <p:tgtEl>
                                          <p:spTgt spid="10"/>
                                        </p:tgtEl>
                                      </p:cBhvr>
                                    </p:animEffect>
                                    <p:anim calcmode="lin" valueType="num">
                                      <p:cBhvr>
                                        <p:cTn id="92" dur="1000"/>
                                        <p:tgtEl>
                                          <p:spTgt spid="10"/>
                                        </p:tgtEl>
                                        <p:attrNameLst>
                                          <p:attrName>ppt_x</p:attrName>
                                        </p:attrNameLst>
                                      </p:cBhvr>
                                      <p:tavLst>
                                        <p:tav tm="0">
                                          <p:val>
                                            <p:strVal val="ppt_x"/>
                                          </p:val>
                                        </p:tav>
                                        <p:tav tm="100000">
                                          <p:val>
                                            <p:strVal val="ppt_x"/>
                                          </p:val>
                                        </p:tav>
                                      </p:tavLst>
                                    </p:anim>
                                    <p:anim calcmode="lin" valueType="num">
                                      <p:cBhvr>
                                        <p:cTn id="93" dur="1000"/>
                                        <p:tgtEl>
                                          <p:spTgt spid="10"/>
                                        </p:tgtEl>
                                        <p:attrNameLst>
                                          <p:attrName>ppt_y</p:attrName>
                                        </p:attrNameLst>
                                      </p:cBhvr>
                                      <p:tavLst>
                                        <p:tav tm="0">
                                          <p:val>
                                            <p:strVal val="ppt_y"/>
                                          </p:val>
                                        </p:tav>
                                        <p:tav tm="100000">
                                          <p:val>
                                            <p:strVal val="ppt_y+.1"/>
                                          </p:val>
                                        </p:tav>
                                      </p:tavLst>
                                    </p:anim>
                                    <p:set>
                                      <p:cBhvr>
                                        <p:cTn id="94" dur="1" fill="hold">
                                          <p:stCondLst>
                                            <p:cond delay="999"/>
                                          </p:stCondLst>
                                        </p:cTn>
                                        <p:tgtEl>
                                          <p:spTgt spid="1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1000"/>
                                        <p:tgtEl>
                                          <p:spTgt spid="17"/>
                                        </p:tgtEl>
                                      </p:cBhvr>
                                    </p:animEffect>
                                    <p:set>
                                      <p:cBhvr>
                                        <p:cTn id="97" dur="1" fill="hold">
                                          <p:stCondLst>
                                            <p:cond delay="999"/>
                                          </p:stCondLst>
                                        </p:cTn>
                                        <p:tgtEl>
                                          <p:spTgt spid="17"/>
                                        </p:tgtEl>
                                        <p:attrNameLst>
                                          <p:attrName>style.visibility</p:attrName>
                                        </p:attrNameLst>
                                      </p:cBhvr>
                                      <p:to>
                                        <p:strVal val="hidden"/>
                                      </p:to>
                                    </p:set>
                                  </p:childTnLst>
                                </p:cTn>
                              </p:par>
                              <p:par>
                                <p:cTn id="98" presetID="8" presetClass="emph" presetSubtype="0" fill="hold" nodeType="withEffect">
                                  <p:stCondLst>
                                    <p:cond delay="0"/>
                                  </p:stCondLst>
                                  <p:childTnLst>
                                    <p:animRot by="1500000">
                                      <p:cBhvr>
                                        <p:cTn id="99" dur="1000" fill="hold"/>
                                        <p:tgtEl>
                                          <p:spTgt spid="66"/>
                                        </p:tgtEl>
                                        <p:attrNameLst>
                                          <p:attrName>r</p:attrName>
                                        </p:attrNameLst>
                                      </p:cBhvr>
                                    </p:animRo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17" grpId="1" animBg="1"/>
      <p:bldP spid="19" grpId="0" animBg="1"/>
      <p:bldP spid="19" grpId="1" animBg="1"/>
      <p:bldP spid="16" grpId="0" animBg="1"/>
      <p:bldP spid="16" grpId="1" animBg="1"/>
      <p:bldP spid="18" grpId="0" animBg="1"/>
      <p:bldP spid="18" grpId="1" animBg="1"/>
      <p:bldP spid="84" grpId="0"/>
      <p:bldP spid="8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NFV </a:t>
            </a:r>
            <a:r>
              <a:rPr lang="en-US" altLang="zh-TW" dirty="0" err="1"/>
              <a:t>v.s</a:t>
            </a:r>
            <a:r>
              <a:rPr lang="en-US" altLang="zh-TW" dirty="0"/>
              <a:t>. SDN</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911146803"/>
              </p:ext>
            </p:extLst>
          </p:nvPr>
        </p:nvGraphicFramePr>
        <p:xfrm>
          <a:off x="628650" y="1825625"/>
          <a:ext cx="7886700" cy="3855720"/>
        </p:xfrm>
        <a:graphic>
          <a:graphicData uri="http://schemas.openxmlformats.org/drawingml/2006/table">
            <a:tbl>
              <a:tblPr firstRow="1" bandRow="1">
                <a:tableStyleId>{5C22544A-7EE6-4342-B048-85BDC9FD1C3A}</a:tableStyleId>
              </a:tblPr>
              <a:tblGrid>
                <a:gridCol w="1518649">
                  <a:extLst>
                    <a:ext uri="{9D8B030D-6E8A-4147-A177-3AD203B41FA5}">
                      <a16:colId xmlns:a16="http://schemas.microsoft.com/office/drawing/2014/main" val="1385283320"/>
                    </a:ext>
                  </a:extLst>
                </a:gridCol>
                <a:gridCol w="3256908">
                  <a:extLst>
                    <a:ext uri="{9D8B030D-6E8A-4147-A177-3AD203B41FA5}">
                      <a16:colId xmlns:a16="http://schemas.microsoft.com/office/drawing/2014/main" val="3630707689"/>
                    </a:ext>
                  </a:extLst>
                </a:gridCol>
                <a:gridCol w="3111143">
                  <a:extLst>
                    <a:ext uri="{9D8B030D-6E8A-4147-A177-3AD203B41FA5}">
                      <a16:colId xmlns:a16="http://schemas.microsoft.com/office/drawing/2014/main" val="2250134770"/>
                    </a:ext>
                  </a:extLst>
                </a:gridCol>
              </a:tblGrid>
              <a:tr h="370840">
                <a:tc>
                  <a:txBody>
                    <a:bodyPr/>
                    <a:lstStyle/>
                    <a:p>
                      <a:endParaRPr lang="zh-TW" altLang="en-US" dirty="0"/>
                    </a:p>
                  </a:txBody>
                  <a:tcPr/>
                </a:tc>
                <a:tc>
                  <a:txBody>
                    <a:bodyPr/>
                    <a:lstStyle/>
                    <a:p>
                      <a:r>
                        <a:rPr lang="en-US" altLang="zh-TW" dirty="0"/>
                        <a:t>NFV</a:t>
                      </a:r>
                      <a:endParaRPr lang="zh-TW" altLang="en-US" dirty="0"/>
                    </a:p>
                  </a:txBody>
                  <a:tcPr/>
                </a:tc>
                <a:tc>
                  <a:txBody>
                    <a:bodyPr/>
                    <a:lstStyle/>
                    <a:p>
                      <a:r>
                        <a:rPr lang="en-US" altLang="zh-TW" dirty="0"/>
                        <a:t>SDN</a:t>
                      </a:r>
                      <a:endParaRPr lang="zh-TW" altLang="en-US" dirty="0"/>
                    </a:p>
                  </a:txBody>
                  <a:tcPr/>
                </a:tc>
                <a:extLst>
                  <a:ext uri="{0D108BD9-81ED-4DB2-BD59-A6C34878D82A}">
                    <a16:rowId xmlns:a16="http://schemas.microsoft.com/office/drawing/2014/main" val="3443205942"/>
                  </a:ext>
                </a:extLst>
              </a:tr>
              <a:tr h="370840">
                <a:tc>
                  <a:txBody>
                    <a:bodyPr/>
                    <a:lstStyle/>
                    <a:p>
                      <a:r>
                        <a:rPr lang="en-US" altLang="zh-TW" dirty="0"/>
                        <a:t>Approach</a:t>
                      </a:r>
                      <a:endParaRPr lang="zh-TW" altLang="en-US" dirty="0"/>
                    </a:p>
                  </a:txBody>
                  <a:tcPr/>
                </a:tc>
                <a:tc>
                  <a:txBody>
                    <a:bodyPr/>
                    <a:lstStyle/>
                    <a:p>
                      <a:r>
                        <a:rPr lang="en-US" altLang="zh-TW" dirty="0"/>
                        <a:t>Service/Function Abstraction</a:t>
                      </a:r>
                      <a:endParaRPr lang="zh-TW" altLang="en-US" dirty="0"/>
                    </a:p>
                  </a:txBody>
                  <a:tcPr/>
                </a:tc>
                <a:tc>
                  <a:txBody>
                    <a:bodyPr/>
                    <a:lstStyle/>
                    <a:p>
                      <a:r>
                        <a:rPr lang="en-US" altLang="zh-TW" dirty="0"/>
                        <a:t>Networking Abstraction</a:t>
                      </a:r>
                      <a:endParaRPr lang="zh-TW" altLang="en-US" dirty="0"/>
                    </a:p>
                  </a:txBody>
                  <a:tcPr/>
                </a:tc>
                <a:extLst>
                  <a:ext uri="{0D108BD9-81ED-4DB2-BD59-A6C34878D82A}">
                    <a16:rowId xmlns:a16="http://schemas.microsoft.com/office/drawing/2014/main" val="1932068996"/>
                  </a:ext>
                </a:extLst>
              </a:tr>
              <a:tr h="370840">
                <a:tc>
                  <a:txBody>
                    <a:bodyPr/>
                    <a:lstStyle/>
                    <a:p>
                      <a:r>
                        <a:rPr lang="en-US" altLang="zh-TW" dirty="0"/>
                        <a:t>Formalization</a:t>
                      </a:r>
                      <a:endParaRPr lang="zh-TW" altLang="en-US" dirty="0"/>
                    </a:p>
                  </a:txBody>
                  <a:tcPr/>
                </a:tc>
                <a:tc>
                  <a:txBody>
                    <a:bodyPr/>
                    <a:lstStyle/>
                    <a:p>
                      <a:r>
                        <a:rPr lang="en-US" altLang="zh-TW" dirty="0"/>
                        <a:t>ETSI</a:t>
                      </a:r>
                      <a:endParaRPr lang="zh-TW" altLang="en-US" dirty="0"/>
                    </a:p>
                  </a:txBody>
                  <a:tcPr/>
                </a:tc>
                <a:tc>
                  <a:txBody>
                    <a:bodyPr/>
                    <a:lstStyle/>
                    <a:p>
                      <a:r>
                        <a:rPr lang="en-US" altLang="zh-TW" dirty="0"/>
                        <a:t>ONF</a:t>
                      </a:r>
                      <a:endParaRPr lang="zh-TW" altLang="en-US" dirty="0"/>
                    </a:p>
                  </a:txBody>
                  <a:tcPr/>
                </a:tc>
                <a:extLst>
                  <a:ext uri="{0D108BD9-81ED-4DB2-BD59-A6C34878D82A}">
                    <a16:rowId xmlns:a16="http://schemas.microsoft.com/office/drawing/2014/main" val="3245376479"/>
                  </a:ext>
                </a:extLst>
              </a:tr>
              <a:tr h="370840">
                <a:tc>
                  <a:txBody>
                    <a:bodyPr/>
                    <a:lstStyle/>
                    <a:p>
                      <a:r>
                        <a:rPr lang="en-US" altLang="zh-TW" dirty="0"/>
                        <a:t>Advantage</a:t>
                      </a:r>
                      <a:endParaRPr lang="zh-TW" altLang="en-US" dirty="0"/>
                    </a:p>
                  </a:txBody>
                  <a:tcPr/>
                </a:tc>
                <a:tc>
                  <a:txBody>
                    <a:bodyPr/>
                    <a:lstStyle/>
                    <a:p>
                      <a:r>
                        <a:rPr lang="en-US" altLang="zh-TW" dirty="0"/>
                        <a:t>Promises to bring flexibility</a:t>
                      </a:r>
                      <a:r>
                        <a:rPr lang="en-US" altLang="zh-TW" baseline="0" dirty="0"/>
                        <a:t> and cost reduction</a:t>
                      </a:r>
                      <a:endParaRPr lang="zh-TW" altLang="en-US" dirty="0"/>
                    </a:p>
                  </a:txBody>
                  <a:tcPr/>
                </a:tc>
                <a:tc>
                  <a:txBody>
                    <a:bodyPr/>
                    <a:lstStyle/>
                    <a:p>
                      <a:r>
                        <a:rPr lang="en-US" altLang="zh-TW" dirty="0"/>
                        <a:t>Promises to bring unified programmable</a:t>
                      </a:r>
                      <a:r>
                        <a:rPr lang="en-US" altLang="zh-TW" baseline="0" dirty="0"/>
                        <a:t> control and open interfaces</a:t>
                      </a:r>
                      <a:endParaRPr lang="zh-TW" altLang="en-US" dirty="0"/>
                    </a:p>
                  </a:txBody>
                  <a:tcPr/>
                </a:tc>
                <a:extLst>
                  <a:ext uri="{0D108BD9-81ED-4DB2-BD59-A6C34878D82A}">
                    <a16:rowId xmlns:a16="http://schemas.microsoft.com/office/drawing/2014/main" val="799957160"/>
                  </a:ext>
                </a:extLst>
              </a:tr>
              <a:tr h="370840">
                <a:tc>
                  <a:txBody>
                    <a:bodyPr/>
                    <a:lstStyle/>
                    <a:p>
                      <a:r>
                        <a:rPr lang="en-US" altLang="zh-TW" dirty="0"/>
                        <a:t>Protocol</a:t>
                      </a:r>
                      <a:endParaRPr lang="zh-TW" altLang="en-US" dirty="0"/>
                    </a:p>
                  </a:txBody>
                  <a:tcPr/>
                </a:tc>
                <a:tc>
                  <a:txBody>
                    <a:bodyPr/>
                    <a:lstStyle/>
                    <a:p>
                      <a:r>
                        <a:rPr lang="en-US" altLang="zh-TW" dirty="0"/>
                        <a:t>Multiple control protocols</a:t>
                      </a:r>
                      <a:r>
                        <a:rPr lang="en-US" altLang="zh-TW" baseline="0" dirty="0"/>
                        <a:t> (e.g. SNMP, NETCONF)</a:t>
                      </a:r>
                      <a:endParaRPr lang="zh-TW" altLang="en-US" dirty="0"/>
                    </a:p>
                  </a:txBody>
                  <a:tcPr/>
                </a:tc>
                <a:tc>
                  <a:txBody>
                    <a:bodyPr/>
                    <a:lstStyle/>
                    <a:p>
                      <a:r>
                        <a:rPr lang="en-US" altLang="zh-TW" dirty="0" err="1"/>
                        <a:t>OpenFlow</a:t>
                      </a:r>
                      <a:r>
                        <a:rPr lang="en-US" altLang="zh-TW" dirty="0"/>
                        <a:t> is de-facto standard</a:t>
                      </a:r>
                      <a:endParaRPr lang="zh-TW" altLang="en-US" dirty="0"/>
                    </a:p>
                  </a:txBody>
                  <a:tcPr/>
                </a:tc>
                <a:extLst>
                  <a:ext uri="{0D108BD9-81ED-4DB2-BD59-A6C34878D82A}">
                    <a16:rowId xmlns:a16="http://schemas.microsoft.com/office/drawing/2014/main" val="1798085072"/>
                  </a:ext>
                </a:extLst>
              </a:tr>
              <a:tr h="370840">
                <a:tc>
                  <a:txBody>
                    <a:bodyPr/>
                    <a:lstStyle/>
                    <a:p>
                      <a:r>
                        <a:rPr lang="en-US" altLang="zh-TW" dirty="0"/>
                        <a:t>Applications run</a:t>
                      </a:r>
                      <a:endParaRPr lang="zh-TW" altLang="en-US" dirty="0"/>
                    </a:p>
                  </a:txBody>
                  <a:tcPr/>
                </a:tc>
                <a:tc>
                  <a:txBody>
                    <a:bodyPr/>
                    <a:lstStyle/>
                    <a:p>
                      <a:r>
                        <a:rPr lang="en-US" altLang="zh-TW" dirty="0"/>
                        <a:t>Commodity servers and switches</a:t>
                      </a:r>
                      <a:endParaRPr lang="zh-TW" altLang="en-US" dirty="0"/>
                    </a:p>
                  </a:txBody>
                  <a:tcPr/>
                </a:tc>
                <a:tc>
                  <a:txBody>
                    <a:bodyPr/>
                    <a:lstStyle/>
                    <a:p>
                      <a:r>
                        <a:rPr lang="en-US" altLang="zh-TW" dirty="0"/>
                        <a:t>Commodity</a:t>
                      </a:r>
                      <a:r>
                        <a:rPr lang="en-US" altLang="zh-TW" baseline="0" dirty="0"/>
                        <a:t> servers for control plane and possibility for specialized hardware for data plane</a:t>
                      </a:r>
                      <a:endParaRPr lang="zh-TW" altLang="en-US" dirty="0"/>
                    </a:p>
                  </a:txBody>
                  <a:tcPr/>
                </a:tc>
                <a:extLst>
                  <a:ext uri="{0D108BD9-81ED-4DB2-BD59-A6C34878D82A}">
                    <a16:rowId xmlns:a16="http://schemas.microsoft.com/office/drawing/2014/main" val="29428429"/>
                  </a:ext>
                </a:extLst>
              </a:tr>
            </a:tbl>
          </a:graphicData>
        </a:graphic>
      </p:graphicFrame>
    </p:spTree>
    <p:extLst>
      <p:ext uri="{BB962C8B-B14F-4D97-AF65-F5344CB8AC3E}">
        <p14:creationId xmlns:p14="http://schemas.microsoft.com/office/powerpoint/2010/main" val="264339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NFV </a:t>
            </a:r>
            <a:r>
              <a:rPr lang="en-US" altLang="zh-TW" dirty="0" err="1"/>
              <a:t>v.s</a:t>
            </a:r>
            <a:r>
              <a:rPr lang="en-US" altLang="zh-TW" dirty="0"/>
              <a:t>. Cloud </a:t>
            </a:r>
            <a:r>
              <a:rPr lang="en-US" altLang="zh-TW" dirty="0" err="1"/>
              <a:t>v.s</a:t>
            </a:r>
            <a:r>
              <a:rPr lang="en-US" altLang="zh-TW" dirty="0"/>
              <a:t>. SDN</a:t>
            </a:r>
            <a:endParaRPr lang="zh-TW" altLang="en-US" dirty="0"/>
          </a:p>
        </p:txBody>
      </p:sp>
      <p:pic>
        <p:nvPicPr>
          <p:cNvPr id="4" name="圖片 3">
            <a:extLst>
              <a:ext uri="{FF2B5EF4-FFF2-40B4-BE49-F238E27FC236}">
                <a16:creationId xmlns:a16="http://schemas.microsoft.com/office/drawing/2014/main" id="{84CEE80B-C8C4-4513-878E-7DD6612F4985}"/>
              </a:ext>
            </a:extLst>
          </p:cNvPr>
          <p:cNvPicPr>
            <a:picLocks noChangeAspect="1"/>
          </p:cNvPicPr>
          <p:nvPr/>
        </p:nvPicPr>
        <p:blipFill>
          <a:blip r:embed="rId2"/>
          <a:stretch>
            <a:fillRect/>
          </a:stretch>
        </p:blipFill>
        <p:spPr>
          <a:xfrm>
            <a:off x="1202506" y="1480334"/>
            <a:ext cx="6738987" cy="5102978"/>
          </a:xfrm>
          <a:prstGeom prst="rect">
            <a:avLst/>
          </a:prstGeom>
        </p:spPr>
      </p:pic>
    </p:spTree>
    <p:extLst>
      <p:ext uri="{BB962C8B-B14F-4D97-AF65-F5344CB8AC3E}">
        <p14:creationId xmlns:p14="http://schemas.microsoft.com/office/powerpoint/2010/main" val="1767215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96BF32-5BFB-47F2-AB71-CF2D8CBEB449}"/>
              </a:ext>
            </a:extLst>
          </p:cNvPr>
          <p:cNvSpPr>
            <a:spLocks noGrp="1"/>
          </p:cNvSpPr>
          <p:nvPr>
            <p:ph type="title"/>
          </p:nvPr>
        </p:nvSpPr>
        <p:spPr/>
        <p:txBody>
          <a:bodyPr/>
          <a:lstStyle/>
          <a:p>
            <a:r>
              <a:rPr lang="en-US" altLang="zh-TW" dirty="0"/>
              <a:t>Agenda</a:t>
            </a:r>
            <a:endParaRPr lang="zh-TW" altLang="en-US" dirty="0"/>
          </a:p>
        </p:txBody>
      </p:sp>
      <p:sp>
        <p:nvSpPr>
          <p:cNvPr id="3" name="內容版面配置區 2">
            <a:extLst>
              <a:ext uri="{FF2B5EF4-FFF2-40B4-BE49-F238E27FC236}">
                <a16:creationId xmlns:a16="http://schemas.microsoft.com/office/drawing/2014/main" id="{78662208-C359-492A-A8F3-371BBD8D1119}"/>
              </a:ext>
            </a:extLst>
          </p:cNvPr>
          <p:cNvSpPr>
            <a:spLocks noGrp="1"/>
          </p:cNvSpPr>
          <p:nvPr>
            <p:ph idx="1"/>
          </p:nvPr>
        </p:nvSpPr>
        <p:spPr/>
        <p:txBody>
          <a:bodyPr/>
          <a:lstStyle/>
          <a:p>
            <a:r>
              <a:rPr lang="en-US" altLang="zh-TW" dirty="0">
                <a:solidFill>
                  <a:schemeClr val="bg1">
                    <a:lumMod val="75000"/>
                  </a:schemeClr>
                </a:solidFill>
              </a:rPr>
              <a:t>Why NFV?</a:t>
            </a:r>
          </a:p>
          <a:p>
            <a:r>
              <a:rPr lang="en-US" altLang="zh-TW" dirty="0">
                <a:solidFill>
                  <a:schemeClr val="bg1">
                    <a:lumMod val="75000"/>
                  </a:schemeClr>
                </a:solidFill>
              </a:rPr>
              <a:t>NFV works with SDN</a:t>
            </a:r>
          </a:p>
          <a:p>
            <a:r>
              <a:rPr lang="en-US" altLang="zh-TW" dirty="0"/>
              <a:t>Service function chain (SFC)</a:t>
            </a:r>
          </a:p>
          <a:p>
            <a:r>
              <a:rPr lang="nn-NO" altLang="zh-TW" dirty="0">
                <a:solidFill>
                  <a:schemeClr val="bg1">
                    <a:lumMod val="75000"/>
                  </a:schemeClr>
                </a:solidFill>
              </a:rPr>
              <a:t>Open platform for NFV (OPNFV)</a:t>
            </a:r>
          </a:p>
          <a:p>
            <a:r>
              <a:rPr lang="nn-NO" altLang="zh-TW" dirty="0">
                <a:solidFill>
                  <a:schemeClr val="bg1">
                    <a:lumMod val="75000"/>
                  </a:schemeClr>
                </a:solidFill>
              </a:rPr>
              <a:t>Virtual machine management with OpenStack</a:t>
            </a:r>
          </a:p>
          <a:p>
            <a:r>
              <a:rPr lang="en-US" altLang="zh-TW" dirty="0">
                <a:solidFill>
                  <a:schemeClr val="bg1">
                    <a:lumMod val="75000"/>
                  </a:schemeClr>
                </a:solidFill>
              </a:rPr>
              <a:t>Virtual function management with </a:t>
            </a:r>
            <a:r>
              <a:rPr lang="en-US" altLang="zh-TW" dirty="0" err="1">
                <a:solidFill>
                  <a:schemeClr val="bg1">
                    <a:lumMod val="75000"/>
                  </a:schemeClr>
                </a:solidFill>
              </a:rPr>
              <a:t>OpenNF</a:t>
            </a:r>
            <a:endParaRPr lang="en-US" altLang="zh-TW" dirty="0">
              <a:solidFill>
                <a:schemeClr val="bg1">
                  <a:lumMod val="75000"/>
                </a:schemeClr>
              </a:solidFill>
            </a:endParaRPr>
          </a:p>
          <a:p>
            <a:r>
              <a:rPr lang="en-US" altLang="zh-TW" dirty="0">
                <a:solidFill>
                  <a:schemeClr val="bg1">
                    <a:lumMod val="75000"/>
                  </a:schemeClr>
                </a:solidFill>
              </a:rPr>
              <a:t>High speed VNFs with SR-IOV</a:t>
            </a:r>
          </a:p>
        </p:txBody>
      </p:sp>
    </p:spTree>
    <p:extLst>
      <p:ext uri="{BB962C8B-B14F-4D97-AF65-F5344CB8AC3E}">
        <p14:creationId xmlns:p14="http://schemas.microsoft.com/office/powerpoint/2010/main" val="3349834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SFC High Level Architecture</a:t>
            </a:r>
            <a:endParaRPr lang="zh-TW" altLang="en-US" dirty="0"/>
          </a:p>
        </p:txBody>
      </p:sp>
      <p:sp>
        <p:nvSpPr>
          <p:cNvPr id="3" name="內容版面配置區 2"/>
          <p:cNvSpPr>
            <a:spLocks noGrp="1"/>
          </p:cNvSpPr>
          <p:nvPr>
            <p:ph idx="1"/>
          </p:nvPr>
        </p:nvSpPr>
        <p:spPr/>
        <p:txBody>
          <a:bodyPr>
            <a:normAutofit/>
          </a:bodyPr>
          <a:lstStyle/>
          <a:p>
            <a:r>
              <a:rPr lang="en-US" altLang="zh-TW" sz="2400" dirty="0"/>
              <a:t>Service Function Chain:</a:t>
            </a:r>
          </a:p>
          <a:p>
            <a:pPr lvl="1"/>
            <a:r>
              <a:rPr lang="en-US" altLang="zh-TW" sz="2000" dirty="0"/>
              <a:t>The intended set of abstract service functions that must be traversed by the classified packets and the order of traversal</a:t>
            </a:r>
          </a:p>
          <a:p>
            <a:pPr lvl="1"/>
            <a:r>
              <a:rPr lang="en-US" altLang="zh-TW" sz="2000" dirty="0"/>
              <a:t>E.g. DPI followed by parental control</a:t>
            </a:r>
          </a:p>
          <a:p>
            <a:r>
              <a:rPr lang="en-US" altLang="zh-TW" sz="2400" dirty="0"/>
              <a:t>Service Function Path:</a:t>
            </a:r>
          </a:p>
          <a:p>
            <a:pPr lvl="1"/>
            <a:r>
              <a:rPr lang="en-US" altLang="zh-TW" sz="2000" dirty="0"/>
              <a:t>The actual instances of services traversed or specific instantiation of a service chain</a:t>
            </a:r>
          </a:p>
          <a:p>
            <a:r>
              <a:rPr lang="en-US" altLang="zh-TW" sz="2400" dirty="0"/>
              <a:t>Classifier:</a:t>
            </a:r>
          </a:p>
          <a:p>
            <a:pPr lvl="1"/>
            <a:r>
              <a:rPr lang="en-US" altLang="zh-TW" sz="2000" dirty="0"/>
              <a:t>Determines what traffic needs to be chained based on policy</a:t>
            </a:r>
            <a:endParaRPr lang="zh-TW" altLang="en-US" sz="2000" dirty="0"/>
          </a:p>
        </p:txBody>
      </p:sp>
      <p:pic>
        <p:nvPicPr>
          <p:cNvPr id="4" name="圖片 3"/>
          <p:cNvPicPr>
            <a:picLocks noChangeAspect="1"/>
          </p:cNvPicPr>
          <p:nvPr/>
        </p:nvPicPr>
        <p:blipFill>
          <a:blip r:embed="rId2"/>
          <a:stretch>
            <a:fillRect/>
          </a:stretch>
        </p:blipFill>
        <p:spPr>
          <a:xfrm>
            <a:off x="4494699" y="3904392"/>
            <a:ext cx="3804893" cy="754939"/>
          </a:xfrm>
          <a:prstGeom prst="rect">
            <a:avLst/>
          </a:prstGeom>
        </p:spPr>
      </p:pic>
      <p:pic>
        <p:nvPicPr>
          <p:cNvPr id="5" name="圖片 4"/>
          <p:cNvPicPr>
            <a:picLocks noChangeAspect="1"/>
          </p:cNvPicPr>
          <p:nvPr/>
        </p:nvPicPr>
        <p:blipFill rotWithShape="1">
          <a:blip r:embed="rId3"/>
          <a:srcRect l="458" t="63609" r="8152" b="9419"/>
          <a:stretch/>
        </p:blipFill>
        <p:spPr>
          <a:xfrm>
            <a:off x="0" y="4972691"/>
            <a:ext cx="8179305" cy="1808253"/>
          </a:xfrm>
          <a:prstGeom prst="rect">
            <a:avLst/>
          </a:prstGeom>
        </p:spPr>
      </p:pic>
    </p:spTree>
    <p:extLst>
      <p:ext uri="{BB962C8B-B14F-4D97-AF65-F5344CB8AC3E}">
        <p14:creationId xmlns:p14="http://schemas.microsoft.com/office/powerpoint/2010/main" val="1719709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96BF32-5BFB-47F2-AB71-CF2D8CBEB449}"/>
              </a:ext>
            </a:extLst>
          </p:cNvPr>
          <p:cNvSpPr>
            <a:spLocks noGrp="1"/>
          </p:cNvSpPr>
          <p:nvPr>
            <p:ph type="title"/>
          </p:nvPr>
        </p:nvSpPr>
        <p:spPr/>
        <p:txBody>
          <a:bodyPr/>
          <a:lstStyle/>
          <a:p>
            <a:r>
              <a:rPr lang="en-US" altLang="zh-TW" dirty="0"/>
              <a:t>Agenda</a:t>
            </a:r>
            <a:endParaRPr lang="zh-TW" altLang="en-US" dirty="0"/>
          </a:p>
        </p:txBody>
      </p:sp>
      <p:sp>
        <p:nvSpPr>
          <p:cNvPr id="3" name="內容版面配置區 2">
            <a:extLst>
              <a:ext uri="{FF2B5EF4-FFF2-40B4-BE49-F238E27FC236}">
                <a16:creationId xmlns:a16="http://schemas.microsoft.com/office/drawing/2014/main" id="{78662208-C359-492A-A8F3-371BBD8D1119}"/>
              </a:ext>
            </a:extLst>
          </p:cNvPr>
          <p:cNvSpPr>
            <a:spLocks noGrp="1"/>
          </p:cNvSpPr>
          <p:nvPr>
            <p:ph idx="1"/>
          </p:nvPr>
        </p:nvSpPr>
        <p:spPr/>
        <p:txBody>
          <a:bodyPr/>
          <a:lstStyle/>
          <a:p>
            <a:r>
              <a:rPr lang="en-US" altLang="zh-TW" dirty="0"/>
              <a:t>Why NFV?</a:t>
            </a:r>
          </a:p>
          <a:p>
            <a:r>
              <a:rPr lang="en-US" altLang="zh-TW" dirty="0"/>
              <a:t>NFV works with SDN</a:t>
            </a:r>
          </a:p>
          <a:p>
            <a:r>
              <a:rPr lang="en-US" altLang="zh-TW" dirty="0"/>
              <a:t>Service function chain (SFC)</a:t>
            </a:r>
          </a:p>
          <a:p>
            <a:r>
              <a:rPr lang="nn-NO" altLang="zh-TW" dirty="0"/>
              <a:t>Open platform for NFV (OPNFV)</a:t>
            </a:r>
          </a:p>
          <a:p>
            <a:r>
              <a:rPr lang="nn-NO" altLang="zh-TW" dirty="0"/>
              <a:t>Virtual machine management with OpenStack</a:t>
            </a:r>
          </a:p>
          <a:p>
            <a:r>
              <a:rPr lang="en-US" altLang="zh-TW" dirty="0"/>
              <a:t>Virtual function management with </a:t>
            </a:r>
            <a:r>
              <a:rPr lang="en-US" altLang="zh-TW" dirty="0" err="1"/>
              <a:t>OpenNF</a:t>
            </a:r>
            <a:endParaRPr lang="en-US" altLang="zh-TW" dirty="0"/>
          </a:p>
          <a:p>
            <a:r>
              <a:rPr lang="en-US" altLang="zh-TW" dirty="0"/>
              <a:t>High speed VNFs with SR-IOV</a:t>
            </a:r>
          </a:p>
        </p:txBody>
      </p:sp>
    </p:spTree>
    <p:extLst>
      <p:ext uri="{BB962C8B-B14F-4D97-AF65-F5344CB8AC3E}">
        <p14:creationId xmlns:p14="http://schemas.microsoft.com/office/powerpoint/2010/main" val="1395675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7378" y="61213"/>
            <a:ext cx="8997755" cy="6740190"/>
          </a:xfrm>
          <a:prstGeom prst="rect">
            <a:avLst/>
          </a:prstGeom>
        </p:spPr>
      </p:pic>
    </p:spTree>
    <p:extLst>
      <p:ext uri="{BB962C8B-B14F-4D97-AF65-F5344CB8AC3E}">
        <p14:creationId xmlns:p14="http://schemas.microsoft.com/office/powerpoint/2010/main" val="1870928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66084" y="63902"/>
            <a:ext cx="9012823" cy="6751478"/>
          </a:xfrm>
          <a:prstGeom prst="rect">
            <a:avLst/>
          </a:prstGeom>
        </p:spPr>
      </p:pic>
    </p:spTree>
    <p:extLst>
      <p:ext uri="{BB962C8B-B14F-4D97-AF65-F5344CB8AC3E}">
        <p14:creationId xmlns:p14="http://schemas.microsoft.com/office/powerpoint/2010/main" val="1391015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2586" y="-34707"/>
            <a:ext cx="8986636" cy="6731861"/>
          </a:xfrm>
          <a:prstGeom prst="rect">
            <a:avLst/>
          </a:prstGeom>
        </p:spPr>
      </p:pic>
    </p:spTree>
    <p:extLst>
      <p:ext uri="{BB962C8B-B14F-4D97-AF65-F5344CB8AC3E}">
        <p14:creationId xmlns:p14="http://schemas.microsoft.com/office/powerpoint/2010/main" val="4239147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96BF32-5BFB-47F2-AB71-CF2D8CBEB449}"/>
              </a:ext>
            </a:extLst>
          </p:cNvPr>
          <p:cNvSpPr>
            <a:spLocks noGrp="1"/>
          </p:cNvSpPr>
          <p:nvPr>
            <p:ph type="title"/>
          </p:nvPr>
        </p:nvSpPr>
        <p:spPr/>
        <p:txBody>
          <a:bodyPr/>
          <a:lstStyle/>
          <a:p>
            <a:r>
              <a:rPr lang="en-US" altLang="zh-TW" dirty="0"/>
              <a:t>Agenda</a:t>
            </a:r>
            <a:endParaRPr lang="zh-TW" altLang="en-US" dirty="0"/>
          </a:p>
        </p:txBody>
      </p:sp>
      <p:sp>
        <p:nvSpPr>
          <p:cNvPr id="3" name="內容版面配置區 2">
            <a:extLst>
              <a:ext uri="{FF2B5EF4-FFF2-40B4-BE49-F238E27FC236}">
                <a16:creationId xmlns:a16="http://schemas.microsoft.com/office/drawing/2014/main" id="{78662208-C359-492A-A8F3-371BBD8D1119}"/>
              </a:ext>
            </a:extLst>
          </p:cNvPr>
          <p:cNvSpPr>
            <a:spLocks noGrp="1"/>
          </p:cNvSpPr>
          <p:nvPr>
            <p:ph idx="1"/>
          </p:nvPr>
        </p:nvSpPr>
        <p:spPr/>
        <p:txBody>
          <a:bodyPr/>
          <a:lstStyle/>
          <a:p>
            <a:r>
              <a:rPr lang="en-US" altLang="zh-TW" dirty="0">
                <a:solidFill>
                  <a:schemeClr val="bg1">
                    <a:lumMod val="75000"/>
                  </a:schemeClr>
                </a:solidFill>
              </a:rPr>
              <a:t>Why NFV?</a:t>
            </a:r>
          </a:p>
          <a:p>
            <a:r>
              <a:rPr lang="en-US" altLang="zh-TW" dirty="0">
                <a:solidFill>
                  <a:schemeClr val="bg1">
                    <a:lumMod val="75000"/>
                  </a:schemeClr>
                </a:solidFill>
              </a:rPr>
              <a:t>NFV works with SDN</a:t>
            </a:r>
          </a:p>
          <a:p>
            <a:r>
              <a:rPr lang="en-US" altLang="zh-TW" dirty="0">
                <a:solidFill>
                  <a:schemeClr val="bg1">
                    <a:lumMod val="75000"/>
                  </a:schemeClr>
                </a:solidFill>
              </a:rPr>
              <a:t>Service function chain (SFC)</a:t>
            </a:r>
          </a:p>
          <a:p>
            <a:r>
              <a:rPr lang="nn-NO" altLang="zh-TW" dirty="0"/>
              <a:t>Open platform for NFV (OPNFV)</a:t>
            </a:r>
          </a:p>
          <a:p>
            <a:r>
              <a:rPr lang="nn-NO" altLang="zh-TW" dirty="0">
                <a:solidFill>
                  <a:schemeClr val="bg1">
                    <a:lumMod val="75000"/>
                  </a:schemeClr>
                </a:solidFill>
              </a:rPr>
              <a:t>Virtual machine management with OpenStack</a:t>
            </a:r>
          </a:p>
          <a:p>
            <a:r>
              <a:rPr lang="en-US" altLang="zh-TW" dirty="0">
                <a:solidFill>
                  <a:schemeClr val="bg1">
                    <a:lumMod val="75000"/>
                  </a:schemeClr>
                </a:solidFill>
              </a:rPr>
              <a:t>Virtual function management with </a:t>
            </a:r>
            <a:r>
              <a:rPr lang="en-US" altLang="zh-TW" dirty="0" err="1">
                <a:solidFill>
                  <a:schemeClr val="bg1">
                    <a:lumMod val="75000"/>
                  </a:schemeClr>
                </a:solidFill>
              </a:rPr>
              <a:t>OpenNF</a:t>
            </a:r>
            <a:endParaRPr lang="en-US" altLang="zh-TW" dirty="0">
              <a:solidFill>
                <a:schemeClr val="bg1">
                  <a:lumMod val="75000"/>
                </a:schemeClr>
              </a:solidFill>
            </a:endParaRPr>
          </a:p>
          <a:p>
            <a:r>
              <a:rPr lang="en-US" altLang="zh-TW" dirty="0">
                <a:solidFill>
                  <a:schemeClr val="bg1">
                    <a:lumMod val="75000"/>
                  </a:schemeClr>
                </a:solidFill>
              </a:rPr>
              <a:t>High speed VNFs with SR-IOV</a:t>
            </a:r>
          </a:p>
        </p:txBody>
      </p:sp>
    </p:spTree>
    <p:extLst>
      <p:ext uri="{BB962C8B-B14F-4D97-AF65-F5344CB8AC3E}">
        <p14:creationId xmlns:p14="http://schemas.microsoft.com/office/powerpoint/2010/main" val="1841684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914399" y="2321961"/>
            <a:ext cx="4469259" cy="9760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a:xfrm>
            <a:off x="628650" y="324030"/>
            <a:ext cx="7886700" cy="1325563"/>
          </a:xfrm>
        </p:spPr>
        <p:txBody>
          <a:bodyPr/>
          <a:lstStyle/>
          <a:p>
            <a:r>
              <a:rPr lang="en-US" altLang="zh-TW" dirty="0"/>
              <a:t>NFV Architecture</a:t>
            </a:r>
            <a:endParaRPr lang="zh-TW" altLang="en-US" dirty="0"/>
          </a:p>
        </p:txBody>
      </p:sp>
      <p:sp>
        <p:nvSpPr>
          <p:cNvPr id="4" name="矩形 3"/>
          <p:cNvSpPr/>
          <p:nvPr/>
        </p:nvSpPr>
        <p:spPr>
          <a:xfrm>
            <a:off x="914400" y="5178176"/>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Computing Hardware</a:t>
            </a:r>
            <a:endParaRPr lang="zh-TW" altLang="en-US" dirty="0"/>
          </a:p>
        </p:txBody>
      </p:sp>
      <p:sp>
        <p:nvSpPr>
          <p:cNvPr id="5" name="矩形 4"/>
          <p:cNvSpPr/>
          <p:nvPr/>
        </p:nvSpPr>
        <p:spPr>
          <a:xfrm>
            <a:off x="2404153" y="5178175"/>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Storage Hardware</a:t>
            </a:r>
            <a:endParaRPr lang="zh-TW" altLang="en-US" dirty="0"/>
          </a:p>
        </p:txBody>
      </p:sp>
      <p:sp>
        <p:nvSpPr>
          <p:cNvPr id="6" name="矩形 5"/>
          <p:cNvSpPr/>
          <p:nvPr/>
        </p:nvSpPr>
        <p:spPr>
          <a:xfrm>
            <a:off x="3893906" y="5178174"/>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Network Hardware</a:t>
            </a:r>
            <a:endParaRPr lang="zh-TW" altLang="en-US" dirty="0"/>
          </a:p>
        </p:txBody>
      </p:sp>
      <p:sp>
        <p:nvSpPr>
          <p:cNvPr id="7" name="矩形 6"/>
          <p:cNvSpPr/>
          <p:nvPr/>
        </p:nvSpPr>
        <p:spPr>
          <a:xfrm>
            <a:off x="914400" y="3748356"/>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Virtual Computing</a:t>
            </a:r>
            <a:endParaRPr lang="zh-TW" altLang="en-US" dirty="0"/>
          </a:p>
        </p:txBody>
      </p:sp>
      <p:sp>
        <p:nvSpPr>
          <p:cNvPr id="8" name="矩形 7"/>
          <p:cNvSpPr/>
          <p:nvPr/>
        </p:nvSpPr>
        <p:spPr>
          <a:xfrm>
            <a:off x="2404153" y="3748355"/>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Virtual Storage</a:t>
            </a:r>
            <a:endParaRPr lang="zh-TW" altLang="en-US" dirty="0"/>
          </a:p>
        </p:txBody>
      </p:sp>
      <p:sp>
        <p:nvSpPr>
          <p:cNvPr id="9" name="矩形 8"/>
          <p:cNvSpPr/>
          <p:nvPr/>
        </p:nvSpPr>
        <p:spPr>
          <a:xfrm>
            <a:off x="3893906" y="3748354"/>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Virtual Network</a:t>
            </a:r>
            <a:endParaRPr lang="zh-TW" altLang="en-US" dirty="0"/>
          </a:p>
        </p:txBody>
      </p:sp>
      <p:sp>
        <p:nvSpPr>
          <p:cNvPr id="10" name="矩形 9"/>
          <p:cNvSpPr/>
          <p:nvPr/>
        </p:nvSpPr>
        <p:spPr>
          <a:xfrm>
            <a:off x="914399" y="4539463"/>
            <a:ext cx="4469259" cy="535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Virtualization Layer</a:t>
            </a:r>
            <a:endParaRPr lang="zh-TW" altLang="en-US" dirty="0"/>
          </a:p>
        </p:txBody>
      </p:sp>
      <p:sp>
        <p:nvSpPr>
          <p:cNvPr id="11" name="圓角矩形 10"/>
          <p:cNvSpPr/>
          <p:nvPr/>
        </p:nvSpPr>
        <p:spPr>
          <a:xfrm>
            <a:off x="981182" y="2527444"/>
            <a:ext cx="976045" cy="5548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VNF 1</a:t>
            </a:r>
            <a:endParaRPr lang="zh-TW" altLang="en-US" dirty="0"/>
          </a:p>
        </p:txBody>
      </p:sp>
      <p:sp>
        <p:nvSpPr>
          <p:cNvPr id="12" name="圓角矩形 11"/>
          <p:cNvSpPr/>
          <p:nvPr/>
        </p:nvSpPr>
        <p:spPr>
          <a:xfrm>
            <a:off x="2065105" y="2529452"/>
            <a:ext cx="976045" cy="5548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VNF 2</a:t>
            </a:r>
            <a:endParaRPr lang="zh-TW" altLang="en-US" dirty="0"/>
          </a:p>
        </p:txBody>
      </p:sp>
      <p:sp>
        <p:nvSpPr>
          <p:cNvPr id="13" name="圓角矩形 12"/>
          <p:cNvSpPr/>
          <p:nvPr/>
        </p:nvSpPr>
        <p:spPr>
          <a:xfrm>
            <a:off x="3149028" y="2527444"/>
            <a:ext cx="976045" cy="5548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VNF 3</a:t>
            </a:r>
            <a:endParaRPr lang="zh-TW" altLang="en-US" dirty="0"/>
          </a:p>
        </p:txBody>
      </p:sp>
      <p:sp>
        <p:nvSpPr>
          <p:cNvPr id="14" name="圓角矩形 13"/>
          <p:cNvSpPr/>
          <p:nvPr/>
        </p:nvSpPr>
        <p:spPr>
          <a:xfrm>
            <a:off x="4340829" y="2527444"/>
            <a:ext cx="976045" cy="5548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VNF n</a:t>
            </a:r>
            <a:endParaRPr lang="zh-TW" altLang="en-US" dirty="0"/>
          </a:p>
        </p:txBody>
      </p:sp>
      <p:sp>
        <p:nvSpPr>
          <p:cNvPr id="16" name="矩形 15"/>
          <p:cNvSpPr/>
          <p:nvPr/>
        </p:nvSpPr>
        <p:spPr>
          <a:xfrm>
            <a:off x="6256961" y="2126752"/>
            <a:ext cx="1787703" cy="1130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VNF </a:t>
            </a:r>
            <a:r>
              <a:rPr lang="en-US" altLang="zh-TW" dirty="0" err="1"/>
              <a:t>Manges</a:t>
            </a:r>
            <a:endParaRPr lang="zh-TW" altLang="en-US" dirty="0"/>
          </a:p>
        </p:txBody>
      </p:sp>
      <p:sp>
        <p:nvSpPr>
          <p:cNvPr id="17" name="矩形 16"/>
          <p:cNvSpPr/>
          <p:nvPr/>
        </p:nvSpPr>
        <p:spPr>
          <a:xfrm>
            <a:off x="6409361" y="2279152"/>
            <a:ext cx="1787703" cy="1130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VNF </a:t>
            </a:r>
            <a:r>
              <a:rPr lang="en-US" altLang="zh-TW" dirty="0" err="1"/>
              <a:t>Manges</a:t>
            </a:r>
            <a:endParaRPr lang="zh-TW" altLang="en-US" dirty="0"/>
          </a:p>
        </p:txBody>
      </p:sp>
      <p:sp>
        <p:nvSpPr>
          <p:cNvPr id="18" name="矩形 17"/>
          <p:cNvSpPr/>
          <p:nvPr/>
        </p:nvSpPr>
        <p:spPr>
          <a:xfrm>
            <a:off x="6561761" y="2431552"/>
            <a:ext cx="1787703" cy="1130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VNF Manager(s)</a:t>
            </a:r>
            <a:endParaRPr lang="zh-TW" altLang="en-US" dirty="0"/>
          </a:p>
        </p:txBody>
      </p:sp>
      <p:sp>
        <p:nvSpPr>
          <p:cNvPr id="19" name="矩形 18"/>
          <p:cNvSpPr/>
          <p:nvPr/>
        </p:nvSpPr>
        <p:spPr>
          <a:xfrm>
            <a:off x="6256961" y="1452673"/>
            <a:ext cx="2092503" cy="4126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NFV Orchestrator</a:t>
            </a:r>
            <a:endParaRPr lang="zh-TW" altLang="en-US" dirty="0"/>
          </a:p>
        </p:txBody>
      </p:sp>
      <p:sp>
        <p:nvSpPr>
          <p:cNvPr id="20" name="矩形 19"/>
          <p:cNvSpPr/>
          <p:nvPr/>
        </p:nvSpPr>
        <p:spPr>
          <a:xfrm>
            <a:off x="6256960" y="3823109"/>
            <a:ext cx="2092503" cy="205370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Virtualized Infrastructure Manager (VIM</a:t>
            </a:r>
            <a:endParaRPr lang="zh-TW" altLang="en-US" dirty="0"/>
          </a:p>
        </p:txBody>
      </p:sp>
      <p:sp>
        <p:nvSpPr>
          <p:cNvPr id="21" name="文字方塊 20"/>
          <p:cNvSpPr txBox="1"/>
          <p:nvPr/>
        </p:nvSpPr>
        <p:spPr>
          <a:xfrm flipH="1">
            <a:off x="6256960" y="5876816"/>
            <a:ext cx="3159818" cy="646331"/>
          </a:xfrm>
          <a:prstGeom prst="rect">
            <a:avLst/>
          </a:prstGeom>
          <a:noFill/>
        </p:spPr>
        <p:txBody>
          <a:bodyPr wrap="square" rtlCol="0">
            <a:spAutoFit/>
          </a:bodyPr>
          <a:lstStyle/>
          <a:p>
            <a:r>
              <a:rPr lang="en-US" altLang="zh-TW" dirty="0"/>
              <a:t>NFV Management and Orchestration (MANO)</a:t>
            </a:r>
            <a:endParaRPr lang="zh-TW" altLang="en-US" dirty="0"/>
          </a:p>
        </p:txBody>
      </p:sp>
      <p:sp>
        <p:nvSpPr>
          <p:cNvPr id="22" name="文字方塊 21"/>
          <p:cNvSpPr txBox="1"/>
          <p:nvPr/>
        </p:nvSpPr>
        <p:spPr>
          <a:xfrm>
            <a:off x="914399" y="1900671"/>
            <a:ext cx="3303212" cy="369332"/>
          </a:xfrm>
          <a:prstGeom prst="rect">
            <a:avLst/>
          </a:prstGeom>
          <a:noFill/>
        </p:spPr>
        <p:txBody>
          <a:bodyPr wrap="none" rtlCol="0">
            <a:spAutoFit/>
          </a:bodyPr>
          <a:lstStyle/>
          <a:p>
            <a:r>
              <a:rPr lang="en-US" altLang="zh-TW" dirty="0"/>
              <a:t>Virtual Network Functions (VNFs)</a:t>
            </a:r>
            <a:endParaRPr lang="zh-TW" altLang="en-US" dirty="0"/>
          </a:p>
        </p:txBody>
      </p:sp>
      <p:sp>
        <p:nvSpPr>
          <p:cNvPr id="23" name="文字方塊 22"/>
          <p:cNvSpPr txBox="1"/>
          <p:nvPr/>
        </p:nvSpPr>
        <p:spPr>
          <a:xfrm>
            <a:off x="914399" y="5862349"/>
            <a:ext cx="4114800" cy="646331"/>
          </a:xfrm>
          <a:prstGeom prst="rect">
            <a:avLst/>
          </a:prstGeom>
          <a:noFill/>
        </p:spPr>
        <p:txBody>
          <a:bodyPr wrap="square" rtlCol="0">
            <a:spAutoFit/>
          </a:bodyPr>
          <a:lstStyle/>
          <a:p>
            <a:r>
              <a:rPr lang="en-US" altLang="zh-TW" dirty="0"/>
              <a:t>Network Function Virtualization Infrastructure (NFVI)</a:t>
            </a:r>
            <a:endParaRPr lang="zh-TW" altLang="en-US" dirty="0"/>
          </a:p>
        </p:txBody>
      </p:sp>
    </p:spTree>
    <p:extLst>
      <p:ext uri="{BB962C8B-B14F-4D97-AF65-F5344CB8AC3E}">
        <p14:creationId xmlns:p14="http://schemas.microsoft.com/office/powerpoint/2010/main" val="4047327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 to OPNFV</a:t>
            </a:r>
            <a:endParaRPr lang="zh-TW" altLang="en-US" dirty="0"/>
          </a:p>
        </p:txBody>
      </p:sp>
      <p:sp>
        <p:nvSpPr>
          <p:cNvPr id="3" name="內容版面配置區 2"/>
          <p:cNvSpPr>
            <a:spLocks noGrp="1"/>
          </p:cNvSpPr>
          <p:nvPr>
            <p:ph idx="1"/>
          </p:nvPr>
        </p:nvSpPr>
        <p:spPr>
          <a:xfrm>
            <a:off x="457200" y="1600201"/>
            <a:ext cx="8229600" cy="4522304"/>
          </a:xfrm>
        </p:spPr>
        <p:txBody>
          <a:bodyPr/>
          <a:lstStyle/>
          <a:p>
            <a:r>
              <a:rPr lang="en-US" altLang="zh-TW" sz="2400" b="0" dirty="0">
                <a:latin typeface="Calibri" panose="020F0502020204030204" pitchFamily="34" charset="0"/>
              </a:rPr>
              <a:t>OPNFV is a carrier-grade, integrated, open source platform to accelerate the introduction of new NFV products and services.</a:t>
            </a:r>
          </a:p>
          <a:p>
            <a:endParaRPr lang="en-US" altLang="zh-TW" sz="2400" b="0" dirty="0">
              <a:latin typeface="Calibri" panose="020F0502020204030204" pitchFamily="34" charset="0"/>
            </a:endParaRPr>
          </a:p>
          <a:p>
            <a:r>
              <a:rPr lang="en-US" altLang="zh-TW" sz="2400" b="0" dirty="0">
                <a:latin typeface="Calibri" panose="020F0502020204030204" pitchFamily="34" charset="0"/>
              </a:rPr>
              <a:t>The goals of OPNFV</a:t>
            </a:r>
          </a:p>
          <a:p>
            <a:pPr lvl="1"/>
            <a:r>
              <a:rPr lang="en-US" altLang="zh-TW" sz="2000" b="0" dirty="0">
                <a:latin typeface="Calibri" panose="020F0502020204030204" pitchFamily="34" charset="0"/>
              </a:rPr>
              <a:t>Develop an integrated and tested open source platform</a:t>
            </a:r>
          </a:p>
          <a:p>
            <a:pPr lvl="1"/>
            <a:r>
              <a:rPr lang="en-US" altLang="zh-TW" sz="2000" b="0" dirty="0">
                <a:latin typeface="Calibri" panose="020F0502020204030204" pitchFamily="34" charset="0"/>
              </a:rPr>
              <a:t>Meet the needs of user community</a:t>
            </a:r>
          </a:p>
          <a:p>
            <a:pPr lvl="1"/>
            <a:r>
              <a:rPr lang="en-US" altLang="zh-TW" sz="2000" b="0" dirty="0">
                <a:latin typeface="Calibri" panose="020F0502020204030204" pitchFamily="34" charset="0"/>
              </a:rPr>
              <a:t>Contribute to and participate in relevant open source projects</a:t>
            </a:r>
          </a:p>
          <a:p>
            <a:pPr lvl="1"/>
            <a:r>
              <a:rPr lang="en-US" altLang="zh-TW" sz="2000" b="0" dirty="0">
                <a:latin typeface="Calibri" panose="020F0502020204030204" pitchFamily="34" charset="0"/>
              </a:rPr>
              <a:t>Establish an ecosystem for NFV solutions based on open standards and software</a:t>
            </a:r>
          </a:p>
          <a:p>
            <a:endParaRPr lang="zh-TW" altLang="en-US" sz="2400" b="0" dirty="0">
              <a:latin typeface="Calibri" panose="020F0502020204030204" pitchFamily="34" charset="0"/>
            </a:endParaRPr>
          </a:p>
        </p:txBody>
      </p:sp>
    </p:spTree>
    <p:extLst>
      <p:ext uri="{BB962C8B-B14F-4D97-AF65-F5344CB8AC3E}">
        <p14:creationId xmlns:p14="http://schemas.microsoft.com/office/powerpoint/2010/main" val="1624432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TW" dirty="0"/>
              <a:t>ETSI NFV</a:t>
            </a:r>
            <a:r>
              <a:rPr lang="en-US" altLang="en-US" dirty="0">
                <a:latin typeface="Helvetica Neue" charset="0"/>
                <a:cs typeface="Helvetica Neue" charset="0"/>
              </a:rPr>
              <a:t> Architecture Framework</a:t>
            </a:r>
          </a:p>
        </p:txBody>
      </p:sp>
      <p:sp>
        <p:nvSpPr>
          <p:cNvPr id="6" name="內容版面配置區 2"/>
          <p:cNvSpPr>
            <a:spLocks noGrp="1"/>
          </p:cNvSpPr>
          <p:nvPr>
            <p:ph idx="1"/>
          </p:nvPr>
        </p:nvSpPr>
        <p:spPr>
          <a:xfrm>
            <a:off x="457200" y="1600201"/>
            <a:ext cx="8229600" cy="4522304"/>
          </a:xfrm>
        </p:spPr>
        <p:txBody>
          <a:bodyPr/>
          <a:lstStyle/>
          <a:p>
            <a:r>
              <a:rPr lang="en-US" altLang="zh-TW" sz="2400" dirty="0">
                <a:latin typeface="Calibri" panose="020F0502020204030204" pitchFamily="34" charset="0"/>
              </a:rPr>
              <a:t>OPNFV primarily focuses on NFVI</a:t>
            </a:r>
          </a:p>
        </p:txBody>
      </p:sp>
      <p:sp>
        <p:nvSpPr>
          <p:cNvPr id="102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CD293A7-A95A-4C87-ADAD-C5F4A226E49F}" type="slidenum">
              <a:rPr lang="en-US" altLang="en-US">
                <a:solidFill>
                  <a:srgbClr val="898989"/>
                </a:solidFill>
                <a:latin typeface="Helvetica Neue Light" charset="0"/>
              </a:rPr>
              <a:pPr/>
              <a:t>26</a:t>
            </a:fld>
            <a:endParaRPr lang="en-US" altLang="en-US">
              <a:solidFill>
                <a:srgbClr val="898989"/>
              </a:solidFill>
              <a:latin typeface="Helvetica Neue Light" charset="0"/>
            </a:endParaRPr>
          </a:p>
        </p:txBody>
      </p:sp>
      <p:sp>
        <p:nvSpPr>
          <p:cNvPr id="10243" name="TextBox 4"/>
          <p:cNvSpPr txBox="1">
            <a:spLocks noChangeArrowheads="1"/>
          </p:cNvSpPr>
          <p:nvPr/>
        </p:nvSpPr>
        <p:spPr bwMode="auto">
          <a:xfrm>
            <a:off x="9994900" y="43243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endParaRPr lang="en-US" altLang="en-US"/>
          </a:p>
        </p:txBody>
      </p:sp>
      <p:sp>
        <p:nvSpPr>
          <p:cNvPr id="7" name="矩形 6"/>
          <p:cNvSpPr/>
          <p:nvPr/>
        </p:nvSpPr>
        <p:spPr>
          <a:xfrm>
            <a:off x="914399" y="2321961"/>
            <a:ext cx="4469259" cy="9760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p:cNvSpPr/>
          <p:nvPr/>
        </p:nvSpPr>
        <p:spPr>
          <a:xfrm>
            <a:off x="914400" y="5178176"/>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Computing Hardware</a:t>
            </a:r>
            <a:endParaRPr lang="zh-TW" altLang="en-US" dirty="0"/>
          </a:p>
        </p:txBody>
      </p:sp>
      <p:sp>
        <p:nvSpPr>
          <p:cNvPr id="9" name="矩形 8"/>
          <p:cNvSpPr/>
          <p:nvPr/>
        </p:nvSpPr>
        <p:spPr>
          <a:xfrm>
            <a:off x="2404153" y="5178175"/>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Storage Hardware</a:t>
            </a:r>
            <a:endParaRPr lang="zh-TW" altLang="en-US" dirty="0"/>
          </a:p>
        </p:txBody>
      </p:sp>
      <p:sp>
        <p:nvSpPr>
          <p:cNvPr id="10" name="矩形 9"/>
          <p:cNvSpPr/>
          <p:nvPr/>
        </p:nvSpPr>
        <p:spPr>
          <a:xfrm>
            <a:off x="3893906" y="5178174"/>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Network Hardware</a:t>
            </a:r>
            <a:endParaRPr lang="zh-TW" altLang="en-US" dirty="0"/>
          </a:p>
        </p:txBody>
      </p:sp>
      <p:sp>
        <p:nvSpPr>
          <p:cNvPr id="11" name="矩形 10"/>
          <p:cNvSpPr/>
          <p:nvPr/>
        </p:nvSpPr>
        <p:spPr>
          <a:xfrm>
            <a:off x="914400" y="3748356"/>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Virtual Computing</a:t>
            </a:r>
            <a:endParaRPr lang="zh-TW" altLang="en-US" dirty="0"/>
          </a:p>
        </p:txBody>
      </p:sp>
      <p:sp>
        <p:nvSpPr>
          <p:cNvPr id="12" name="矩形 11"/>
          <p:cNvSpPr/>
          <p:nvPr/>
        </p:nvSpPr>
        <p:spPr>
          <a:xfrm>
            <a:off x="2404153" y="3748355"/>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Virtual Storage</a:t>
            </a:r>
            <a:endParaRPr lang="zh-TW" altLang="en-US" dirty="0"/>
          </a:p>
        </p:txBody>
      </p:sp>
      <p:sp>
        <p:nvSpPr>
          <p:cNvPr id="13" name="矩形 12"/>
          <p:cNvSpPr/>
          <p:nvPr/>
        </p:nvSpPr>
        <p:spPr>
          <a:xfrm>
            <a:off x="3893906" y="3748354"/>
            <a:ext cx="1489753" cy="698643"/>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Virtual Network</a:t>
            </a:r>
            <a:endParaRPr lang="zh-TW" altLang="en-US" dirty="0"/>
          </a:p>
        </p:txBody>
      </p:sp>
      <p:sp>
        <p:nvSpPr>
          <p:cNvPr id="14" name="矩形 13"/>
          <p:cNvSpPr/>
          <p:nvPr/>
        </p:nvSpPr>
        <p:spPr>
          <a:xfrm>
            <a:off x="914399" y="4539463"/>
            <a:ext cx="4469259" cy="535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Virtualization Layer</a:t>
            </a:r>
            <a:endParaRPr lang="zh-TW" altLang="en-US" dirty="0"/>
          </a:p>
        </p:txBody>
      </p:sp>
      <p:sp>
        <p:nvSpPr>
          <p:cNvPr id="15" name="圓角矩形 14"/>
          <p:cNvSpPr/>
          <p:nvPr/>
        </p:nvSpPr>
        <p:spPr>
          <a:xfrm>
            <a:off x="981182" y="2527444"/>
            <a:ext cx="976045" cy="5548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VNF 1</a:t>
            </a:r>
            <a:endParaRPr lang="zh-TW" altLang="en-US" dirty="0"/>
          </a:p>
        </p:txBody>
      </p:sp>
      <p:sp>
        <p:nvSpPr>
          <p:cNvPr id="16" name="圓角矩形 15"/>
          <p:cNvSpPr/>
          <p:nvPr/>
        </p:nvSpPr>
        <p:spPr>
          <a:xfrm>
            <a:off x="2065105" y="2529452"/>
            <a:ext cx="976045" cy="5548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VNF 2</a:t>
            </a:r>
            <a:endParaRPr lang="zh-TW" altLang="en-US" dirty="0"/>
          </a:p>
        </p:txBody>
      </p:sp>
      <p:sp>
        <p:nvSpPr>
          <p:cNvPr id="17" name="圓角矩形 16"/>
          <p:cNvSpPr/>
          <p:nvPr/>
        </p:nvSpPr>
        <p:spPr>
          <a:xfrm>
            <a:off x="3149028" y="2527444"/>
            <a:ext cx="976045" cy="5548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VNF 3</a:t>
            </a:r>
            <a:endParaRPr lang="zh-TW" altLang="en-US" dirty="0"/>
          </a:p>
        </p:txBody>
      </p:sp>
      <p:sp>
        <p:nvSpPr>
          <p:cNvPr id="18" name="圓角矩形 17"/>
          <p:cNvSpPr/>
          <p:nvPr/>
        </p:nvSpPr>
        <p:spPr>
          <a:xfrm>
            <a:off x="4340829" y="2527444"/>
            <a:ext cx="976045" cy="5548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t>VNF n</a:t>
            </a:r>
            <a:endParaRPr lang="zh-TW" altLang="en-US" dirty="0"/>
          </a:p>
        </p:txBody>
      </p:sp>
      <p:sp>
        <p:nvSpPr>
          <p:cNvPr id="19" name="矩形 18"/>
          <p:cNvSpPr/>
          <p:nvPr/>
        </p:nvSpPr>
        <p:spPr>
          <a:xfrm>
            <a:off x="6256961" y="2126752"/>
            <a:ext cx="1787703" cy="1130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VNF </a:t>
            </a:r>
            <a:r>
              <a:rPr lang="en-US" altLang="zh-TW" dirty="0" err="1"/>
              <a:t>Manges</a:t>
            </a:r>
            <a:endParaRPr lang="zh-TW" altLang="en-US" dirty="0"/>
          </a:p>
        </p:txBody>
      </p:sp>
      <p:sp>
        <p:nvSpPr>
          <p:cNvPr id="20" name="矩形 19"/>
          <p:cNvSpPr/>
          <p:nvPr/>
        </p:nvSpPr>
        <p:spPr>
          <a:xfrm>
            <a:off x="6409361" y="2279152"/>
            <a:ext cx="1787703" cy="1130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VNF </a:t>
            </a:r>
            <a:r>
              <a:rPr lang="en-US" altLang="zh-TW" dirty="0" err="1"/>
              <a:t>Manges</a:t>
            </a:r>
            <a:endParaRPr lang="zh-TW" altLang="en-US" dirty="0"/>
          </a:p>
        </p:txBody>
      </p:sp>
      <p:sp>
        <p:nvSpPr>
          <p:cNvPr id="21" name="矩形 20"/>
          <p:cNvSpPr/>
          <p:nvPr/>
        </p:nvSpPr>
        <p:spPr>
          <a:xfrm>
            <a:off x="6561761" y="2431552"/>
            <a:ext cx="1787703" cy="11301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dirty="0"/>
              <a:t>VNF Manager(s)</a:t>
            </a:r>
            <a:endParaRPr lang="zh-TW" altLang="en-US" dirty="0"/>
          </a:p>
        </p:txBody>
      </p:sp>
      <p:sp>
        <p:nvSpPr>
          <p:cNvPr id="22" name="矩形 21"/>
          <p:cNvSpPr/>
          <p:nvPr/>
        </p:nvSpPr>
        <p:spPr>
          <a:xfrm>
            <a:off x="6256961" y="1452673"/>
            <a:ext cx="2092503" cy="4126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t>NFV Orchestrator</a:t>
            </a:r>
            <a:endParaRPr lang="zh-TW" altLang="en-US" dirty="0"/>
          </a:p>
        </p:txBody>
      </p:sp>
      <p:sp>
        <p:nvSpPr>
          <p:cNvPr id="23" name="矩形 22"/>
          <p:cNvSpPr/>
          <p:nvPr/>
        </p:nvSpPr>
        <p:spPr>
          <a:xfrm>
            <a:off x="6256960" y="3823109"/>
            <a:ext cx="2092503" cy="205370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Virtualized Infrastructure Manager (VIM</a:t>
            </a:r>
            <a:endParaRPr lang="zh-TW" altLang="en-US" dirty="0"/>
          </a:p>
        </p:txBody>
      </p:sp>
      <p:sp>
        <p:nvSpPr>
          <p:cNvPr id="24" name="文字方塊 23"/>
          <p:cNvSpPr txBox="1"/>
          <p:nvPr/>
        </p:nvSpPr>
        <p:spPr>
          <a:xfrm>
            <a:off x="914399" y="1900671"/>
            <a:ext cx="3303212" cy="369332"/>
          </a:xfrm>
          <a:prstGeom prst="rect">
            <a:avLst/>
          </a:prstGeom>
          <a:noFill/>
        </p:spPr>
        <p:txBody>
          <a:bodyPr wrap="none" rtlCol="0">
            <a:spAutoFit/>
          </a:bodyPr>
          <a:lstStyle/>
          <a:p>
            <a:r>
              <a:rPr lang="en-US" altLang="zh-TW" dirty="0"/>
              <a:t>Virtual Network Functions (VNFs)</a:t>
            </a:r>
            <a:endParaRPr lang="zh-TW" altLang="en-US" dirty="0"/>
          </a:p>
        </p:txBody>
      </p:sp>
      <p:sp>
        <p:nvSpPr>
          <p:cNvPr id="25" name="文字方塊 24"/>
          <p:cNvSpPr txBox="1"/>
          <p:nvPr/>
        </p:nvSpPr>
        <p:spPr>
          <a:xfrm>
            <a:off x="914399" y="5862349"/>
            <a:ext cx="4114800" cy="646331"/>
          </a:xfrm>
          <a:prstGeom prst="rect">
            <a:avLst/>
          </a:prstGeom>
          <a:noFill/>
        </p:spPr>
        <p:txBody>
          <a:bodyPr wrap="square" rtlCol="0">
            <a:spAutoFit/>
          </a:bodyPr>
          <a:lstStyle/>
          <a:p>
            <a:r>
              <a:rPr lang="en-US" altLang="zh-TW" dirty="0"/>
              <a:t>Network Function Virtualization Infrastructure (NFVI)</a:t>
            </a:r>
            <a:endParaRPr lang="zh-TW" altLang="en-US" dirty="0"/>
          </a:p>
        </p:txBody>
      </p:sp>
      <p:sp>
        <p:nvSpPr>
          <p:cNvPr id="2" name="矩形 1"/>
          <p:cNvSpPr/>
          <p:nvPr/>
        </p:nvSpPr>
        <p:spPr>
          <a:xfrm>
            <a:off x="328773" y="3614792"/>
            <a:ext cx="8486454" cy="28938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6268094" y="5923905"/>
            <a:ext cx="3161014" cy="584775"/>
          </a:xfrm>
          <a:prstGeom prst="rect">
            <a:avLst/>
          </a:prstGeom>
          <a:noFill/>
        </p:spPr>
        <p:txBody>
          <a:bodyPr wrap="square" rtlCol="0">
            <a:spAutoFit/>
          </a:bodyPr>
          <a:lstStyle/>
          <a:p>
            <a:r>
              <a:rPr lang="en-US" altLang="zh-TW" sz="3200" b="1" dirty="0">
                <a:solidFill>
                  <a:srgbClr val="FF0000"/>
                </a:solidFill>
              </a:rPr>
              <a:t>OPNFV Scope</a:t>
            </a:r>
            <a:endParaRPr lang="zh-TW" altLang="en-US" sz="3200" b="1" dirty="0">
              <a:solidFill>
                <a:srgbClr val="FF0000"/>
              </a:solidFill>
            </a:endParaRPr>
          </a:p>
        </p:txBody>
      </p:sp>
    </p:spTree>
    <p:extLst>
      <p:ext uri="{BB962C8B-B14F-4D97-AF65-F5344CB8AC3E}">
        <p14:creationId xmlns:p14="http://schemas.microsoft.com/office/powerpoint/2010/main" val="721490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OPNFV Releases</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546040081"/>
              </p:ext>
            </p:extLst>
          </p:nvPr>
        </p:nvGraphicFramePr>
        <p:xfrm>
          <a:off x="457200" y="2430161"/>
          <a:ext cx="8229600" cy="3657600"/>
        </p:xfrm>
        <a:graphic>
          <a:graphicData uri="http://schemas.openxmlformats.org/drawingml/2006/table">
            <a:tbl>
              <a:tblPr firstRow="1" bandRow="1">
                <a:tableStyleId>{93296810-A885-4BE3-A3E7-6D5BEEA58F35}</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435113">
                <a:tc>
                  <a:txBody>
                    <a:bodyPr/>
                    <a:lstStyle/>
                    <a:p>
                      <a:r>
                        <a:rPr lang="en-US" altLang="zh-TW" sz="2400" dirty="0">
                          <a:latin typeface="Calibri" panose="020F0502020204030204" pitchFamily="34" charset="0"/>
                        </a:rPr>
                        <a:t>Release</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Version</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Release</a:t>
                      </a:r>
                      <a:r>
                        <a:rPr lang="en-US" altLang="zh-TW" sz="2400" baseline="0" dirty="0">
                          <a:latin typeface="Calibri" panose="020F0502020204030204" pitchFamily="34" charset="0"/>
                        </a:rPr>
                        <a:t> Date</a:t>
                      </a:r>
                      <a:endParaRPr lang="zh-TW" altLang="en-US" sz="2400" dirty="0">
                        <a:latin typeface="Calibri" panose="020F0502020204030204" pitchFamily="34" charset="0"/>
                      </a:endParaRPr>
                    </a:p>
                  </a:txBody>
                  <a:tcPr/>
                </a:tc>
                <a:extLst>
                  <a:ext uri="{0D108BD9-81ED-4DB2-BD59-A6C34878D82A}">
                    <a16:rowId xmlns:a16="http://schemas.microsoft.com/office/drawing/2014/main" val="10000"/>
                  </a:ext>
                </a:extLst>
              </a:tr>
              <a:tr h="435113">
                <a:tc>
                  <a:txBody>
                    <a:bodyPr/>
                    <a:lstStyle/>
                    <a:p>
                      <a:r>
                        <a:rPr lang="en-US" altLang="zh-TW" sz="2400" dirty="0">
                          <a:latin typeface="Calibri" panose="020F0502020204030204" pitchFamily="34" charset="0"/>
                        </a:rPr>
                        <a:t>Gambia</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7.2</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1/28/2019</a:t>
                      </a:r>
                      <a:endParaRPr lang="zh-TW" altLang="en-US" sz="2400" dirty="0">
                        <a:latin typeface="Calibri" panose="020F0502020204030204" pitchFamily="34" charset="0"/>
                      </a:endParaRPr>
                    </a:p>
                  </a:txBody>
                  <a:tcPr/>
                </a:tc>
                <a:extLst>
                  <a:ext uri="{0D108BD9-81ED-4DB2-BD59-A6C34878D82A}">
                    <a16:rowId xmlns:a16="http://schemas.microsoft.com/office/drawing/2014/main" val="2522642497"/>
                  </a:ext>
                </a:extLst>
              </a:tr>
              <a:tr h="435113">
                <a:tc>
                  <a:txBody>
                    <a:bodyPr/>
                    <a:lstStyle/>
                    <a:p>
                      <a:r>
                        <a:rPr lang="en-US" altLang="zh-TW" sz="2400" dirty="0">
                          <a:latin typeface="Calibri" panose="020F0502020204030204" pitchFamily="34" charset="0"/>
                        </a:rPr>
                        <a:t>Fraser</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6.2</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6/29/2018</a:t>
                      </a:r>
                      <a:endParaRPr lang="zh-TW" altLang="en-US" sz="2400" dirty="0">
                        <a:latin typeface="Calibri" panose="020F0502020204030204" pitchFamily="34" charset="0"/>
                      </a:endParaRPr>
                    </a:p>
                  </a:txBody>
                  <a:tcPr/>
                </a:tc>
                <a:extLst>
                  <a:ext uri="{0D108BD9-81ED-4DB2-BD59-A6C34878D82A}">
                    <a16:rowId xmlns:a16="http://schemas.microsoft.com/office/drawing/2014/main" val="2723534410"/>
                  </a:ext>
                </a:extLst>
              </a:tr>
              <a:tr h="435113">
                <a:tc>
                  <a:txBody>
                    <a:bodyPr/>
                    <a:lstStyle/>
                    <a:p>
                      <a:r>
                        <a:rPr lang="en-US" altLang="zh-TW" sz="2400" dirty="0">
                          <a:latin typeface="Calibri" panose="020F0502020204030204" pitchFamily="34" charset="0"/>
                        </a:rPr>
                        <a:t>Euphrates</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5.1</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Mon, 12/18/2017</a:t>
                      </a:r>
                      <a:endParaRPr lang="zh-TW" altLang="en-US" sz="2400" dirty="0">
                        <a:latin typeface="Calibri" panose="020F0502020204030204" pitchFamily="34" charset="0"/>
                      </a:endParaRPr>
                    </a:p>
                  </a:txBody>
                  <a:tcPr/>
                </a:tc>
                <a:extLst>
                  <a:ext uri="{0D108BD9-81ED-4DB2-BD59-A6C34878D82A}">
                    <a16:rowId xmlns:a16="http://schemas.microsoft.com/office/drawing/2014/main" val="10001"/>
                  </a:ext>
                </a:extLst>
              </a:tr>
              <a:tr h="435113">
                <a:tc>
                  <a:txBody>
                    <a:bodyPr/>
                    <a:lstStyle/>
                    <a:p>
                      <a:r>
                        <a:rPr lang="en-US" altLang="zh-TW" sz="2400" dirty="0">
                          <a:latin typeface="Calibri" panose="020F0502020204030204" pitchFamily="34" charset="0"/>
                        </a:rPr>
                        <a:t>Danube</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3.0</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Mon,</a:t>
                      </a:r>
                      <a:r>
                        <a:rPr lang="en-US" altLang="zh-TW" sz="2400" baseline="0" dirty="0">
                          <a:latin typeface="Calibri" panose="020F0502020204030204" pitchFamily="34" charset="0"/>
                        </a:rPr>
                        <a:t> 7/17/2017</a:t>
                      </a:r>
                      <a:endParaRPr lang="zh-TW" altLang="en-US" sz="2400" dirty="0">
                        <a:latin typeface="Calibri" panose="020F0502020204030204" pitchFamily="34" charset="0"/>
                      </a:endParaRPr>
                    </a:p>
                  </a:txBody>
                  <a:tcPr/>
                </a:tc>
                <a:extLst>
                  <a:ext uri="{0D108BD9-81ED-4DB2-BD59-A6C34878D82A}">
                    <a16:rowId xmlns:a16="http://schemas.microsoft.com/office/drawing/2014/main" val="10002"/>
                  </a:ext>
                </a:extLst>
              </a:tr>
              <a:tr h="435113">
                <a:tc>
                  <a:txBody>
                    <a:bodyPr/>
                    <a:lstStyle/>
                    <a:p>
                      <a:r>
                        <a:rPr lang="en-US" altLang="zh-TW" sz="2400" dirty="0">
                          <a:latin typeface="Calibri" panose="020F0502020204030204" pitchFamily="34" charset="0"/>
                        </a:rPr>
                        <a:t>Colorado</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3.0</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Mon, 11/14/2016</a:t>
                      </a:r>
                      <a:endParaRPr lang="zh-TW" altLang="en-US" sz="2400" dirty="0">
                        <a:latin typeface="Calibri" panose="020F0502020204030204" pitchFamily="34" charset="0"/>
                      </a:endParaRPr>
                    </a:p>
                  </a:txBody>
                  <a:tcPr/>
                </a:tc>
                <a:extLst>
                  <a:ext uri="{0D108BD9-81ED-4DB2-BD59-A6C34878D82A}">
                    <a16:rowId xmlns:a16="http://schemas.microsoft.com/office/drawing/2014/main" val="10003"/>
                  </a:ext>
                </a:extLst>
              </a:tr>
              <a:tr h="435113">
                <a:tc>
                  <a:txBody>
                    <a:bodyPr/>
                    <a:lstStyle/>
                    <a:p>
                      <a:r>
                        <a:rPr lang="en-US" altLang="zh-TW" sz="2400" dirty="0">
                          <a:latin typeface="Calibri" panose="020F0502020204030204" pitchFamily="34" charset="0"/>
                        </a:rPr>
                        <a:t>Brahmaputra</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3.0</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Fri, 04/29/2016</a:t>
                      </a:r>
                      <a:endParaRPr lang="zh-TW" altLang="en-US" sz="2400" dirty="0">
                        <a:latin typeface="Calibri" panose="020F0502020204030204" pitchFamily="34" charset="0"/>
                      </a:endParaRPr>
                    </a:p>
                  </a:txBody>
                  <a:tcPr/>
                </a:tc>
                <a:extLst>
                  <a:ext uri="{0D108BD9-81ED-4DB2-BD59-A6C34878D82A}">
                    <a16:rowId xmlns:a16="http://schemas.microsoft.com/office/drawing/2014/main" val="10004"/>
                  </a:ext>
                </a:extLst>
              </a:tr>
              <a:tr h="435113">
                <a:tc>
                  <a:txBody>
                    <a:bodyPr/>
                    <a:lstStyle/>
                    <a:p>
                      <a:r>
                        <a:rPr lang="en-US" altLang="zh-TW" sz="2400" dirty="0">
                          <a:latin typeface="Calibri" panose="020F0502020204030204" pitchFamily="34" charset="0"/>
                        </a:rPr>
                        <a:t>Arno</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SR1</a:t>
                      </a:r>
                      <a:endParaRPr lang="zh-TW" altLang="en-US" sz="2400" dirty="0">
                        <a:latin typeface="Calibri" panose="020F0502020204030204" pitchFamily="34" charset="0"/>
                      </a:endParaRPr>
                    </a:p>
                  </a:txBody>
                  <a:tcPr/>
                </a:tc>
                <a:tc>
                  <a:txBody>
                    <a:bodyPr/>
                    <a:lstStyle/>
                    <a:p>
                      <a:r>
                        <a:rPr lang="en-US" altLang="zh-TW" sz="2400" dirty="0">
                          <a:latin typeface="Calibri" panose="020F0502020204030204" pitchFamily="34" charset="0"/>
                        </a:rPr>
                        <a:t>Thu, 10/01/2015</a:t>
                      </a:r>
                      <a:endParaRPr lang="zh-TW" altLang="en-US" sz="2400" dirty="0">
                        <a:latin typeface="Calibri" panose="020F0502020204030204" pitchFamily="34"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75669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OPNFV Overview</a:t>
            </a:r>
            <a:endParaRPr lang="zh-TW" altLang="en-US" dirty="0"/>
          </a:p>
        </p:txBody>
      </p:sp>
      <p:sp>
        <p:nvSpPr>
          <p:cNvPr id="4" name="內容版面配置區 2"/>
          <p:cNvSpPr>
            <a:spLocks noGrp="1"/>
          </p:cNvSpPr>
          <p:nvPr>
            <p:ph idx="1"/>
          </p:nvPr>
        </p:nvSpPr>
        <p:spPr>
          <a:xfrm>
            <a:off x="457200" y="1268895"/>
            <a:ext cx="8229600" cy="4525963"/>
          </a:xfrm>
        </p:spPr>
        <p:txBody>
          <a:bodyPr>
            <a:normAutofit/>
          </a:bodyPr>
          <a:lstStyle/>
          <a:p>
            <a:r>
              <a:rPr lang="en-US" altLang="zh-TW" sz="2400" b="0" dirty="0">
                <a:latin typeface="Calibri" panose="020F0502020204030204" pitchFamily="34" charset="0"/>
              </a:rPr>
              <a:t>There are three scopes in OPNFV</a:t>
            </a:r>
          </a:p>
        </p:txBody>
      </p:sp>
      <p:pic>
        <p:nvPicPr>
          <p:cNvPr id="2050" name="Picture 2" descr="https://www.opnfv.org/sites/opnfv/files/pages/images/opnfv_bp_diag_030116_notit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2679"/>
          <a:stretch/>
        </p:blipFill>
        <p:spPr bwMode="auto">
          <a:xfrm>
            <a:off x="2794710" y="1749362"/>
            <a:ext cx="3554580" cy="4619699"/>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圖說文字 2"/>
          <p:cNvSpPr/>
          <p:nvPr/>
        </p:nvSpPr>
        <p:spPr>
          <a:xfrm>
            <a:off x="628650" y="2188396"/>
            <a:ext cx="1878244" cy="1383209"/>
          </a:xfrm>
          <a:prstGeom prst="wedgeRoundRectCallout">
            <a:avLst>
              <a:gd name="adj1" fmla="val 69898"/>
              <a:gd name="adj2" fmla="val 42108"/>
              <a:gd name="adj3" fmla="val 16667"/>
            </a:avLst>
          </a:prstGeom>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Integrate open source projects for NFV</a:t>
            </a:r>
            <a:endParaRPr lang="zh-TW" altLang="en-US" dirty="0"/>
          </a:p>
        </p:txBody>
      </p:sp>
      <p:sp>
        <p:nvSpPr>
          <p:cNvPr id="6" name="圓角矩形圖說文字 5"/>
          <p:cNvSpPr/>
          <p:nvPr/>
        </p:nvSpPr>
        <p:spPr>
          <a:xfrm>
            <a:off x="916466" y="4411649"/>
            <a:ext cx="1878244" cy="1383209"/>
          </a:xfrm>
          <a:prstGeom prst="wedgeRoundRectCallout">
            <a:avLst>
              <a:gd name="adj1" fmla="val 126787"/>
              <a:gd name="adj2" fmla="val -64852"/>
              <a:gd name="adj3" fmla="val 16667"/>
            </a:avLst>
          </a:prstGeom>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Provide tools to test the system performance</a:t>
            </a:r>
            <a:endParaRPr lang="zh-TW" altLang="en-US" dirty="0"/>
          </a:p>
        </p:txBody>
      </p:sp>
      <p:sp>
        <p:nvSpPr>
          <p:cNvPr id="7" name="圓角矩形圖說文字 6"/>
          <p:cNvSpPr/>
          <p:nvPr/>
        </p:nvSpPr>
        <p:spPr>
          <a:xfrm>
            <a:off x="6637356" y="2484634"/>
            <a:ext cx="2337259" cy="1809964"/>
          </a:xfrm>
          <a:prstGeom prst="wedgeRoundRectCallout">
            <a:avLst>
              <a:gd name="adj1" fmla="val -70136"/>
              <a:gd name="adj2" fmla="val 39880"/>
              <a:gd name="adj3" fmla="val 16667"/>
            </a:avLst>
          </a:prstGeom>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Add new features other than the feature provided by integrated Projects</a:t>
            </a:r>
            <a:endParaRPr lang="zh-TW" altLang="en-US" dirty="0"/>
          </a:p>
        </p:txBody>
      </p:sp>
    </p:spTree>
    <p:extLst>
      <p:ext uri="{BB962C8B-B14F-4D97-AF65-F5344CB8AC3E}">
        <p14:creationId xmlns:p14="http://schemas.microsoft.com/office/powerpoint/2010/main" val="3531207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OPNFV: Integration</a:t>
            </a:r>
            <a:endParaRPr lang="zh-TW" altLang="en-US" dirty="0"/>
          </a:p>
        </p:txBody>
      </p:sp>
      <p:sp>
        <p:nvSpPr>
          <p:cNvPr id="4" name="內容版面配置區 2"/>
          <p:cNvSpPr>
            <a:spLocks noGrp="1"/>
          </p:cNvSpPr>
          <p:nvPr>
            <p:ph idx="1"/>
          </p:nvPr>
        </p:nvSpPr>
        <p:spPr>
          <a:xfrm>
            <a:off x="457200" y="1268895"/>
            <a:ext cx="8229600" cy="4525963"/>
          </a:xfrm>
        </p:spPr>
        <p:txBody>
          <a:bodyPr>
            <a:normAutofit/>
          </a:bodyPr>
          <a:lstStyle/>
          <a:p>
            <a:r>
              <a:rPr lang="en-US" altLang="zh-TW" sz="2400" b="0" dirty="0">
                <a:latin typeface="Calibri" panose="020F0502020204030204" pitchFamily="34" charset="0"/>
              </a:rPr>
              <a:t>OPNFV integrate open source projects</a:t>
            </a:r>
          </a:p>
        </p:txBody>
      </p:sp>
      <p:pic>
        <p:nvPicPr>
          <p:cNvPr id="2050" name="Picture 2" descr="https://www.opnfv.org/sites/opnfv/files/pages/images/opnfv_bp_diag_030116_notitle.png"/>
          <p:cNvPicPr>
            <a:picLocks noChangeAspect="1" noChangeArrowheads="1"/>
          </p:cNvPicPr>
          <p:nvPr/>
        </p:nvPicPr>
        <p:blipFill rotWithShape="1">
          <a:blip r:embed="rId3">
            <a:extLst>
              <a:ext uri="{28A0092B-C50C-407E-A947-70E740481C1C}">
                <a14:useLocalDpi xmlns:a14="http://schemas.microsoft.com/office/drawing/2010/main" val="0"/>
              </a:ext>
            </a:extLst>
          </a:blip>
          <a:srcRect r="56859"/>
          <a:stretch/>
        </p:blipFill>
        <p:spPr bwMode="auto">
          <a:xfrm>
            <a:off x="2914094" y="1940550"/>
            <a:ext cx="3315811" cy="472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78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96BF32-5BFB-47F2-AB71-CF2D8CBEB449}"/>
              </a:ext>
            </a:extLst>
          </p:cNvPr>
          <p:cNvSpPr>
            <a:spLocks noGrp="1"/>
          </p:cNvSpPr>
          <p:nvPr>
            <p:ph type="title"/>
          </p:nvPr>
        </p:nvSpPr>
        <p:spPr/>
        <p:txBody>
          <a:bodyPr/>
          <a:lstStyle/>
          <a:p>
            <a:r>
              <a:rPr lang="en-US" altLang="zh-TW" dirty="0"/>
              <a:t>Agenda</a:t>
            </a:r>
            <a:endParaRPr lang="zh-TW" altLang="en-US" dirty="0"/>
          </a:p>
        </p:txBody>
      </p:sp>
      <p:sp>
        <p:nvSpPr>
          <p:cNvPr id="3" name="內容版面配置區 2">
            <a:extLst>
              <a:ext uri="{FF2B5EF4-FFF2-40B4-BE49-F238E27FC236}">
                <a16:creationId xmlns:a16="http://schemas.microsoft.com/office/drawing/2014/main" id="{78662208-C359-492A-A8F3-371BBD8D1119}"/>
              </a:ext>
            </a:extLst>
          </p:cNvPr>
          <p:cNvSpPr>
            <a:spLocks noGrp="1"/>
          </p:cNvSpPr>
          <p:nvPr>
            <p:ph idx="1"/>
          </p:nvPr>
        </p:nvSpPr>
        <p:spPr/>
        <p:txBody>
          <a:bodyPr/>
          <a:lstStyle/>
          <a:p>
            <a:r>
              <a:rPr lang="en-US" altLang="zh-TW" dirty="0"/>
              <a:t>Why NFV?</a:t>
            </a:r>
          </a:p>
          <a:p>
            <a:r>
              <a:rPr lang="en-US" altLang="zh-TW" dirty="0">
                <a:solidFill>
                  <a:schemeClr val="bg1">
                    <a:lumMod val="75000"/>
                  </a:schemeClr>
                </a:solidFill>
              </a:rPr>
              <a:t>NFV works with SDN</a:t>
            </a:r>
          </a:p>
          <a:p>
            <a:r>
              <a:rPr lang="en-US" altLang="zh-TW" dirty="0">
                <a:solidFill>
                  <a:schemeClr val="bg1">
                    <a:lumMod val="75000"/>
                  </a:schemeClr>
                </a:solidFill>
              </a:rPr>
              <a:t>Service function chain (SFC)</a:t>
            </a:r>
          </a:p>
          <a:p>
            <a:r>
              <a:rPr lang="nn-NO" altLang="zh-TW" dirty="0">
                <a:solidFill>
                  <a:schemeClr val="bg1">
                    <a:lumMod val="75000"/>
                  </a:schemeClr>
                </a:solidFill>
              </a:rPr>
              <a:t>Open platform for NFV (OPNFV)</a:t>
            </a:r>
          </a:p>
          <a:p>
            <a:r>
              <a:rPr lang="nn-NO" altLang="zh-TW" dirty="0">
                <a:solidFill>
                  <a:schemeClr val="bg1">
                    <a:lumMod val="75000"/>
                  </a:schemeClr>
                </a:solidFill>
              </a:rPr>
              <a:t>Virtual machine management with OpenStack</a:t>
            </a:r>
          </a:p>
          <a:p>
            <a:r>
              <a:rPr lang="en-US" altLang="zh-TW" dirty="0">
                <a:solidFill>
                  <a:schemeClr val="bg1">
                    <a:lumMod val="75000"/>
                  </a:schemeClr>
                </a:solidFill>
              </a:rPr>
              <a:t>Virtual function management with </a:t>
            </a:r>
            <a:r>
              <a:rPr lang="en-US" altLang="zh-TW" dirty="0" err="1">
                <a:solidFill>
                  <a:schemeClr val="bg1">
                    <a:lumMod val="75000"/>
                  </a:schemeClr>
                </a:solidFill>
              </a:rPr>
              <a:t>OpenNF</a:t>
            </a:r>
            <a:endParaRPr lang="en-US" altLang="zh-TW" dirty="0">
              <a:solidFill>
                <a:schemeClr val="bg1">
                  <a:lumMod val="75000"/>
                </a:schemeClr>
              </a:solidFill>
            </a:endParaRPr>
          </a:p>
          <a:p>
            <a:r>
              <a:rPr lang="en-US" altLang="zh-TW" dirty="0">
                <a:solidFill>
                  <a:schemeClr val="bg1">
                    <a:lumMod val="75000"/>
                  </a:schemeClr>
                </a:solidFill>
              </a:rPr>
              <a:t>High speed VNFs with SR-IOV</a:t>
            </a:r>
          </a:p>
        </p:txBody>
      </p:sp>
    </p:spTree>
    <p:extLst>
      <p:ext uri="{BB962C8B-B14F-4D97-AF65-F5344CB8AC3E}">
        <p14:creationId xmlns:p14="http://schemas.microsoft.com/office/powerpoint/2010/main" val="2271861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OPNFV: Testing</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t>Functional Testing (</a:t>
            </a:r>
            <a:r>
              <a:rPr lang="en-US" altLang="zh-TW" dirty="0" err="1"/>
              <a:t>Functest</a:t>
            </a:r>
            <a:r>
              <a:rPr lang="en-US" altLang="zh-TW" dirty="0"/>
              <a:t> suites)</a:t>
            </a:r>
          </a:p>
          <a:p>
            <a:pPr lvl="1"/>
            <a:r>
              <a:rPr lang="en-US" altLang="zh-TW" dirty="0"/>
              <a:t>VIM (Virtualized Infrastructure Manager)</a:t>
            </a:r>
          </a:p>
          <a:p>
            <a:pPr lvl="1"/>
            <a:r>
              <a:rPr lang="en-US" altLang="zh-TW" dirty="0"/>
              <a:t>Controllers</a:t>
            </a:r>
          </a:p>
          <a:p>
            <a:pPr lvl="1"/>
            <a:r>
              <a:rPr lang="en-US" altLang="zh-TW" dirty="0"/>
              <a:t>Features</a:t>
            </a:r>
          </a:p>
          <a:p>
            <a:pPr lvl="1"/>
            <a:r>
              <a:rPr lang="en-US" altLang="zh-TW" dirty="0"/>
              <a:t>VNF</a:t>
            </a:r>
          </a:p>
          <a:p>
            <a:pPr lvl="1"/>
            <a:r>
              <a:rPr lang="en-US" altLang="zh-TW" dirty="0"/>
              <a:t>Kubernetes</a:t>
            </a:r>
          </a:p>
          <a:p>
            <a:r>
              <a:rPr lang="en-US" altLang="zh-TW" dirty="0"/>
              <a:t>System Limitation Testing</a:t>
            </a:r>
          </a:p>
          <a:p>
            <a:pPr lvl="1"/>
            <a:r>
              <a:rPr lang="en-US" altLang="zh-TW" dirty="0"/>
              <a:t>Bottlenecks testing for VMs</a:t>
            </a:r>
          </a:p>
          <a:p>
            <a:pPr lvl="1"/>
            <a:r>
              <a:rPr lang="en-US" altLang="zh-TW" dirty="0"/>
              <a:t>Bottlenecks testing for Docker</a:t>
            </a:r>
          </a:p>
          <a:p>
            <a:r>
              <a:rPr lang="en-US" altLang="zh-TW" dirty="0"/>
              <a:t>Performance Testing</a:t>
            </a:r>
          </a:p>
          <a:p>
            <a:pPr lvl="1"/>
            <a:r>
              <a:rPr lang="en-US" altLang="zh-TW" dirty="0"/>
              <a:t>Storage performance: </a:t>
            </a:r>
            <a:r>
              <a:rPr lang="en-US" altLang="zh-TW" dirty="0" err="1"/>
              <a:t>StorPerf</a:t>
            </a:r>
            <a:endParaRPr lang="en-US" altLang="zh-TW" dirty="0"/>
          </a:p>
          <a:p>
            <a:pPr lvl="1"/>
            <a:r>
              <a:rPr lang="en-US" altLang="zh-TW" dirty="0"/>
              <a:t>Network performance: VSPERF</a:t>
            </a:r>
            <a:endParaRPr lang="zh-TW" altLang="en-US" dirty="0"/>
          </a:p>
        </p:txBody>
      </p:sp>
    </p:spTree>
    <p:extLst>
      <p:ext uri="{BB962C8B-B14F-4D97-AF65-F5344CB8AC3E}">
        <p14:creationId xmlns:p14="http://schemas.microsoft.com/office/powerpoint/2010/main" val="1294078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96BF32-5BFB-47F2-AB71-CF2D8CBEB449}"/>
              </a:ext>
            </a:extLst>
          </p:cNvPr>
          <p:cNvSpPr>
            <a:spLocks noGrp="1"/>
          </p:cNvSpPr>
          <p:nvPr>
            <p:ph type="title"/>
          </p:nvPr>
        </p:nvSpPr>
        <p:spPr/>
        <p:txBody>
          <a:bodyPr/>
          <a:lstStyle/>
          <a:p>
            <a:r>
              <a:rPr lang="en-US" altLang="zh-TW" dirty="0"/>
              <a:t>Agenda</a:t>
            </a:r>
            <a:endParaRPr lang="zh-TW" altLang="en-US" dirty="0"/>
          </a:p>
        </p:txBody>
      </p:sp>
      <p:sp>
        <p:nvSpPr>
          <p:cNvPr id="3" name="內容版面配置區 2">
            <a:extLst>
              <a:ext uri="{FF2B5EF4-FFF2-40B4-BE49-F238E27FC236}">
                <a16:creationId xmlns:a16="http://schemas.microsoft.com/office/drawing/2014/main" id="{78662208-C359-492A-A8F3-371BBD8D1119}"/>
              </a:ext>
            </a:extLst>
          </p:cNvPr>
          <p:cNvSpPr>
            <a:spLocks noGrp="1"/>
          </p:cNvSpPr>
          <p:nvPr>
            <p:ph idx="1"/>
          </p:nvPr>
        </p:nvSpPr>
        <p:spPr/>
        <p:txBody>
          <a:bodyPr/>
          <a:lstStyle/>
          <a:p>
            <a:r>
              <a:rPr lang="en-US" altLang="zh-TW" dirty="0">
                <a:solidFill>
                  <a:schemeClr val="bg1">
                    <a:lumMod val="75000"/>
                  </a:schemeClr>
                </a:solidFill>
              </a:rPr>
              <a:t>Why NFV?</a:t>
            </a:r>
          </a:p>
          <a:p>
            <a:r>
              <a:rPr lang="en-US" altLang="zh-TW" dirty="0">
                <a:solidFill>
                  <a:schemeClr val="bg1">
                    <a:lumMod val="75000"/>
                  </a:schemeClr>
                </a:solidFill>
              </a:rPr>
              <a:t>NFV works with SDN</a:t>
            </a:r>
          </a:p>
          <a:p>
            <a:r>
              <a:rPr lang="en-US" altLang="zh-TW" dirty="0">
                <a:solidFill>
                  <a:schemeClr val="bg1">
                    <a:lumMod val="75000"/>
                  </a:schemeClr>
                </a:solidFill>
              </a:rPr>
              <a:t>Service function chain (SFC)</a:t>
            </a:r>
          </a:p>
          <a:p>
            <a:r>
              <a:rPr lang="nn-NO" altLang="zh-TW" dirty="0">
                <a:solidFill>
                  <a:schemeClr val="bg1">
                    <a:lumMod val="75000"/>
                  </a:schemeClr>
                </a:solidFill>
              </a:rPr>
              <a:t>Open platform for NFV (OPNFV)</a:t>
            </a:r>
          </a:p>
          <a:p>
            <a:r>
              <a:rPr lang="nn-NO" altLang="zh-TW" dirty="0"/>
              <a:t>Virtual machine management with OpenStack</a:t>
            </a:r>
          </a:p>
          <a:p>
            <a:r>
              <a:rPr lang="en-US" altLang="zh-TW" dirty="0">
                <a:solidFill>
                  <a:schemeClr val="bg1">
                    <a:lumMod val="75000"/>
                  </a:schemeClr>
                </a:solidFill>
              </a:rPr>
              <a:t>Virtual function management with </a:t>
            </a:r>
            <a:r>
              <a:rPr lang="en-US" altLang="zh-TW" dirty="0" err="1">
                <a:solidFill>
                  <a:schemeClr val="bg1">
                    <a:lumMod val="75000"/>
                  </a:schemeClr>
                </a:solidFill>
              </a:rPr>
              <a:t>OpenNF</a:t>
            </a:r>
            <a:endParaRPr lang="en-US" altLang="zh-TW" dirty="0">
              <a:solidFill>
                <a:schemeClr val="bg1">
                  <a:lumMod val="75000"/>
                </a:schemeClr>
              </a:solidFill>
            </a:endParaRPr>
          </a:p>
          <a:p>
            <a:r>
              <a:rPr lang="en-US" altLang="zh-TW" dirty="0">
                <a:solidFill>
                  <a:schemeClr val="bg1">
                    <a:lumMod val="75000"/>
                  </a:schemeClr>
                </a:solidFill>
              </a:rPr>
              <a:t>High speed VNFs with SR-IOV</a:t>
            </a:r>
          </a:p>
        </p:txBody>
      </p:sp>
    </p:spTree>
    <p:extLst>
      <p:ext uri="{BB962C8B-B14F-4D97-AF65-F5344CB8AC3E}">
        <p14:creationId xmlns:p14="http://schemas.microsoft.com/office/powerpoint/2010/main" val="821657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OpenStack</a:t>
            </a:r>
            <a:endParaRPr lang="zh-TW" altLang="en-US" dirty="0"/>
          </a:p>
        </p:txBody>
      </p:sp>
      <p:sp>
        <p:nvSpPr>
          <p:cNvPr id="3" name="內容版面配置區 2"/>
          <p:cNvSpPr>
            <a:spLocks noGrp="1"/>
          </p:cNvSpPr>
          <p:nvPr>
            <p:ph idx="1"/>
          </p:nvPr>
        </p:nvSpPr>
        <p:spPr>
          <a:xfrm>
            <a:off x="628650" y="1825625"/>
            <a:ext cx="7886700" cy="1862797"/>
          </a:xfrm>
        </p:spPr>
        <p:txBody>
          <a:bodyPr>
            <a:normAutofit/>
          </a:bodyPr>
          <a:lstStyle/>
          <a:p>
            <a:r>
              <a:rPr lang="en-US" altLang="zh-TW" sz="2400" dirty="0"/>
              <a:t>OpenStack is one of the major part of OPNFV</a:t>
            </a:r>
          </a:p>
          <a:p>
            <a:r>
              <a:rPr lang="en-US" altLang="zh-TW" sz="2400" dirty="0"/>
              <a:t>Similar to </a:t>
            </a:r>
            <a:r>
              <a:rPr lang="en-US" altLang="zh-TW" sz="2400" dirty="0" err="1"/>
              <a:t>OpenFlow</a:t>
            </a:r>
            <a:r>
              <a:rPr lang="en-US" altLang="zh-TW" sz="2400" dirty="0"/>
              <a:t>, OpenStack relies on a controller to manage infrastructure and provide north-bond API for cloud users</a:t>
            </a:r>
            <a:endParaRPr lang="zh-TW" altLang="en-US" sz="2400"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393" y="3410659"/>
            <a:ext cx="7975214" cy="3375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91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44528" y="2958955"/>
            <a:ext cx="2291137" cy="35226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To implement services and associated libraries to provide massively scalable, on demand, self service access to compute resources, including bare metal, virtual machines, and containers.</a:t>
            </a:r>
            <a:endParaRPr lang="zh-TW" altLang="en-US" dirty="0"/>
          </a:p>
        </p:txBody>
      </p:sp>
      <p:sp>
        <p:nvSpPr>
          <p:cNvPr id="2" name="標題 1"/>
          <p:cNvSpPr>
            <a:spLocks noGrp="1"/>
          </p:cNvSpPr>
          <p:nvPr>
            <p:ph type="title"/>
          </p:nvPr>
        </p:nvSpPr>
        <p:spPr/>
        <p:txBody>
          <a:bodyPr/>
          <a:lstStyle/>
          <a:p>
            <a:r>
              <a:rPr lang="en-US" altLang="zh-TW" dirty="0"/>
              <a:t>OpenStack Components</a:t>
            </a:r>
            <a:endParaRPr lang="zh-TW" altLang="en-US" dirty="0"/>
          </a:p>
        </p:txBody>
      </p:sp>
      <p:sp>
        <p:nvSpPr>
          <p:cNvPr id="3" name="內容版面配置區 2"/>
          <p:cNvSpPr>
            <a:spLocks noGrp="1"/>
          </p:cNvSpPr>
          <p:nvPr>
            <p:ph idx="1"/>
          </p:nvPr>
        </p:nvSpPr>
        <p:spPr>
          <a:xfrm>
            <a:off x="628650" y="1825625"/>
            <a:ext cx="7886700" cy="753188"/>
          </a:xfrm>
        </p:spPr>
        <p:txBody>
          <a:bodyPr/>
          <a:lstStyle/>
          <a:p>
            <a:r>
              <a:rPr lang="en-US" altLang="zh-TW" dirty="0"/>
              <a:t>OpenStack includes several projects</a:t>
            </a:r>
            <a:endParaRPr lang="zh-TW" altLang="en-US" dirty="0"/>
          </a:p>
        </p:txBody>
      </p:sp>
      <p:sp>
        <p:nvSpPr>
          <p:cNvPr id="4" name="圓角矩形 3"/>
          <p:cNvSpPr/>
          <p:nvPr/>
        </p:nvSpPr>
        <p:spPr>
          <a:xfrm>
            <a:off x="1008361" y="2518934"/>
            <a:ext cx="1356190" cy="59412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800" dirty="0"/>
              <a:t>NOVA</a:t>
            </a:r>
            <a:endParaRPr lang="zh-TW" altLang="en-US" sz="2800" dirty="0"/>
          </a:p>
        </p:txBody>
      </p:sp>
      <p:sp>
        <p:nvSpPr>
          <p:cNvPr id="6" name="矩形 5"/>
          <p:cNvSpPr/>
          <p:nvPr/>
        </p:nvSpPr>
        <p:spPr>
          <a:xfrm>
            <a:off x="3357935" y="2958955"/>
            <a:ext cx="2291137" cy="35226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OpenStack Neutron is an SDN networking project focused on delivering networking-as-a-service (</a:t>
            </a:r>
            <a:r>
              <a:rPr lang="en-US" altLang="zh-TW" dirty="0" err="1"/>
              <a:t>NaaS</a:t>
            </a:r>
            <a:r>
              <a:rPr lang="en-US" altLang="zh-TW" dirty="0"/>
              <a:t>) in virtual compute environments.</a:t>
            </a:r>
            <a:endParaRPr lang="zh-TW" altLang="en-US" dirty="0"/>
          </a:p>
        </p:txBody>
      </p:sp>
      <p:sp>
        <p:nvSpPr>
          <p:cNvPr id="7" name="圓角矩形 6"/>
          <p:cNvSpPr/>
          <p:nvPr/>
        </p:nvSpPr>
        <p:spPr>
          <a:xfrm>
            <a:off x="3878920" y="2518051"/>
            <a:ext cx="1356190" cy="59412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000" dirty="0"/>
              <a:t>NEUTRON</a:t>
            </a:r>
            <a:endParaRPr lang="zh-TW" altLang="en-US" sz="2000" dirty="0"/>
          </a:p>
        </p:txBody>
      </p:sp>
      <p:sp>
        <p:nvSpPr>
          <p:cNvPr id="8" name="矩形 7"/>
          <p:cNvSpPr/>
          <p:nvPr/>
        </p:nvSpPr>
        <p:spPr>
          <a:xfrm>
            <a:off x="6174770" y="2958955"/>
            <a:ext cx="2796278" cy="35226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Cinder is a Block Storage service for OpenStack. It virtualizes the management of block storage devices and provides end users with a self service API to request and consume those resources without requiring any knowledge of where their storage is actually deployed or on what type of device.</a:t>
            </a:r>
            <a:endParaRPr lang="zh-TW" altLang="en-US" dirty="0"/>
          </a:p>
        </p:txBody>
      </p:sp>
      <p:sp>
        <p:nvSpPr>
          <p:cNvPr id="9" name="圓角矩形 8"/>
          <p:cNvSpPr/>
          <p:nvPr/>
        </p:nvSpPr>
        <p:spPr>
          <a:xfrm>
            <a:off x="6894814" y="2518051"/>
            <a:ext cx="1356190" cy="59412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800" dirty="0"/>
              <a:t>CINDER</a:t>
            </a:r>
            <a:endParaRPr lang="zh-TW" altLang="en-US" sz="2800" dirty="0"/>
          </a:p>
        </p:txBody>
      </p:sp>
    </p:spTree>
    <p:extLst>
      <p:ext uri="{BB962C8B-B14F-4D97-AF65-F5344CB8AC3E}">
        <p14:creationId xmlns:p14="http://schemas.microsoft.com/office/powerpoint/2010/main" val="547016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44528" y="2958955"/>
            <a:ext cx="2291137" cy="35226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Glance image services include discovering, registering, and retrieving virtual machine images.</a:t>
            </a:r>
            <a:endParaRPr lang="zh-TW" altLang="en-US" dirty="0"/>
          </a:p>
        </p:txBody>
      </p:sp>
      <p:sp>
        <p:nvSpPr>
          <p:cNvPr id="2" name="標題 1"/>
          <p:cNvSpPr>
            <a:spLocks noGrp="1"/>
          </p:cNvSpPr>
          <p:nvPr>
            <p:ph type="title"/>
          </p:nvPr>
        </p:nvSpPr>
        <p:spPr/>
        <p:txBody>
          <a:bodyPr/>
          <a:lstStyle/>
          <a:p>
            <a:r>
              <a:rPr lang="en-US" altLang="zh-TW" dirty="0"/>
              <a:t>OpenStack Components</a:t>
            </a:r>
            <a:endParaRPr lang="zh-TW" altLang="en-US" dirty="0"/>
          </a:p>
        </p:txBody>
      </p:sp>
      <p:sp>
        <p:nvSpPr>
          <p:cNvPr id="3" name="內容版面配置區 2"/>
          <p:cNvSpPr>
            <a:spLocks noGrp="1"/>
          </p:cNvSpPr>
          <p:nvPr>
            <p:ph idx="1"/>
          </p:nvPr>
        </p:nvSpPr>
        <p:spPr>
          <a:xfrm>
            <a:off x="628650" y="1825625"/>
            <a:ext cx="7886700" cy="753188"/>
          </a:xfrm>
        </p:spPr>
        <p:txBody>
          <a:bodyPr/>
          <a:lstStyle/>
          <a:p>
            <a:r>
              <a:rPr lang="en-US" altLang="zh-TW" dirty="0"/>
              <a:t>OpenStack includes several projects</a:t>
            </a:r>
            <a:endParaRPr lang="zh-TW" altLang="en-US" dirty="0"/>
          </a:p>
        </p:txBody>
      </p:sp>
      <p:sp>
        <p:nvSpPr>
          <p:cNvPr id="4" name="圓角矩形 3"/>
          <p:cNvSpPr/>
          <p:nvPr/>
        </p:nvSpPr>
        <p:spPr>
          <a:xfrm>
            <a:off x="1008361" y="2518934"/>
            <a:ext cx="1356190" cy="59412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400" dirty="0"/>
              <a:t>GLANCE</a:t>
            </a:r>
            <a:endParaRPr lang="zh-TW" altLang="en-US" sz="2400" dirty="0"/>
          </a:p>
        </p:txBody>
      </p:sp>
      <p:sp>
        <p:nvSpPr>
          <p:cNvPr id="6" name="矩形 5"/>
          <p:cNvSpPr/>
          <p:nvPr/>
        </p:nvSpPr>
        <p:spPr>
          <a:xfrm>
            <a:off x="3357935" y="2958955"/>
            <a:ext cx="2291137" cy="35226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Keystone is an OpenStack service that provides API client authentication, service discovery, and distributed multi-tenant authorization by implementing OpenStack’s Identity API</a:t>
            </a:r>
            <a:endParaRPr lang="zh-TW" altLang="en-US" dirty="0"/>
          </a:p>
        </p:txBody>
      </p:sp>
      <p:sp>
        <p:nvSpPr>
          <p:cNvPr id="7" name="圓角矩形 6"/>
          <p:cNvSpPr/>
          <p:nvPr/>
        </p:nvSpPr>
        <p:spPr>
          <a:xfrm>
            <a:off x="3878920" y="2518051"/>
            <a:ext cx="1356190" cy="59412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000" dirty="0"/>
              <a:t>KEYSTONE</a:t>
            </a:r>
            <a:endParaRPr lang="zh-TW" altLang="en-US" sz="2000" dirty="0"/>
          </a:p>
        </p:txBody>
      </p:sp>
      <p:sp>
        <p:nvSpPr>
          <p:cNvPr id="8" name="矩形 7"/>
          <p:cNvSpPr/>
          <p:nvPr/>
        </p:nvSpPr>
        <p:spPr>
          <a:xfrm>
            <a:off x="6174770" y="2958955"/>
            <a:ext cx="2796278" cy="35226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Swift is a highly available, distributed, eventually consistent object/blob store. Organizations can use Swift to store lots of data efficiently, safely, and cheaply.</a:t>
            </a:r>
            <a:endParaRPr lang="zh-TW" altLang="en-US" dirty="0"/>
          </a:p>
        </p:txBody>
      </p:sp>
      <p:sp>
        <p:nvSpPr>
          <p:cNvPr id="9" name="圓角矩形 8"/>
          <p:cNvSpPr/>
          <p:nvPr/>
        </p:nvSpPr>
        <p:spPr>
          <a:xfrm>
            <a:off x="6894814" y="2518051"/>
            <a:ext cx="1356190" cy="59412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800" dirty="0"/>
              <a:t>SWIFT</a:t>
            </a:r>
            <a:endParaRPr lang="zh-TW" altLang="en-US" sz="2800" dirty="0"/>
          </a:p>
        </p:txBody>
      </p:sp>
    </p:spTree>
    <p:extLst>
      <p:ext uri="{BB962C8B-B14F-4D97-AF65-F5344CB8AC3E}">
        <p14:creationId xmlns:p14="http://schemas.microsoft.com/office/powerpoint/2010/main" val="178728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OpenStack Components</a:t>
            </a:r>
            <a:endParaRPr lang="zh-TW" altLang="en-US" dirty="0"/>
          </a:p>
        </p:txBody>
      </p:sp>
      <p:sp>
        <p:nvSpPr>
          <p:cNvPr id="3" name="內容版面配置區 2"/>
          <p:cNvSpPr>
            <a:spLocks noGrp="1"/>
          </p:cNvSpPr>
          <p:nvPr>
            <p:ph idx="1"/>
          </p:nvPr>
        </p:nvSpPr>
        <p:spPr>
          <a:xfrm>
            <a:off x="628650" y="1825625"/>
            <a:ext cx="7886700" cy="753188"/>
          </a:xfrm>
        </p:spPr>
        <p:txBody>
          <a:bodyPr/>
          <a:lstStyle/>
          <a:p>
            <a:r>
              <a:rPr lang="en-US" altLang="zh-TW" dirty="0"/>
              <a:t>OpenStack includes several projects</a:t>
            </a:r>
            <a:endParaRPr lang="zh-TW" altLang="en-US" dirty="0"/>
          </a:p>
        </p:txBody>
      </p:sp>
      <p:pic>
        <p:nvPicPr>
          <p:cNvPr id="1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583" y="1523264"/>
            <a:ext cx="8892834" cy="5066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525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Nova: Computing Manager</a:t>
            </a:r>
            <a:endParaRPr lang="zh-TW" altLang="en-US" dirty="0"/>
          </a:p>
        </p:txBody>
      </p:sp>
      <p:sp>
        <p:nvSpPr>
          <p:cNvPr id="3" name="內容版面配置區 2"/>
          <p:cNvSpPr>
            <a:spLocks noGrp="1"/>
          </p:cNvSpPr>
          <p:nvPr>
            <p:ph idx="1"/>
          </p:nvPr>
        </p:nvSpPr>
        <p:spPr>
          <a:xfrm>
            <a:off x="628650" y="1825625"/>
            <a:ext cx="7886700" cy="989494"/>
          </a:xfrm>
        </p:spPr>
        <p:txBody>
          <a:bodyPr/>
          <a:lstStyle/>
          <a:p>
            <a:r>
              <a:rPr lang="en-US" altLang="zh-TW" dirty="0"/>
              <a:t>Manages computing resources for VMs or containers</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501" y="5292845"/>
            <a:ext cx="736162" cy="736162"/>
          </a:xfrm>
          <a:prstGeom prst="rect">
            <a:avLst/>
          </a:prstGeom>
        </p:spPr>
      </p:pic>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238" y="5292845"/>
            <a:ext cx="736162" cy="736162"/>
          </a:xfrm>
          <a:prstGeom prst="rect">
            <a:avLst/>
          </a:prstGeom>
        </p:spPr>
      </p:pic>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414" y="5292845"/>
            <a:ext cx="736162" cy="736162"/>
          </a:xfrm>
          <a:prstGeom prst="rect">
            <a:avLst/>
          </a:prstGeom>
        </p:spPr>
      </p:pic>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151" y="5292845"/>
            <a:ext cx="736162" cy="736162"/>
          </a:xfrm>
          <a:prstGeom prst="rect">
            <a:avLst/>
          </a:prstGeom>
        </p:spPr>
      </p:pic>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4327" y="5292845"/>
            <a:ext cx="736162" cy="736162"/>
          </a:xfrm>
          <a:prstGeom prst="rect">
            <a:avLst/>
          </a:prstGeom>
        </p:spPr>
      </p:pic>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064" y="5292845"/>
            <a:ext cx="736162" cy="736162"/>
          </a:xfrm>
          <a:prstGeom prst="rect">
            <a:avLst/>
          </a:prstGeom>
        </p:spPr>
      </p:pic>
      <p:sp>
        <p:nvSpPr>
          <p:cNvPr id="11" name="矩形 10"/>
          <p:cNvSpPr/>
          <p:nvPr/>
        </p:nvSpPr>
        <p:spPr>
          <a:xfrm>
            <a:off x="1715784" y="4438435"/>
            <a:ext cx="3400746" cy="57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Hypervisor e.g. KVM</a:t>
            </a:r>
            <a:endParaRPr lang="zh-TW" altLang="en-US" dirty="0"/>
          </a:p>
        </p:txBody>
      </p:sp>
      <p:pic>
        <p:nvPicPr>
          <p:cNvPr id="12" name="圖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75" y="3244850"/>
            <a:ext cx="914528" cy="914528"/>
          </a:xfrm>
          <a:prstGeom prst="rect">
            <a:avLst/>
          </a:prstGeom>
        </p:spPr>
      </p:pic>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952" y="3244850"/>
            <a:ext cx="914528" cy="914528"/>
          </a:xfrm>
          <a:prstGeom prst="rect">
            <a:avLst/>
          </a:prstGeom>
        </p:spPr>
      </p:pic>
      <p:pic>
        <p:nvPicPr>
          <p:cNvPr id="14" name="圖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625" y="3244850"/>
            <a:ext cx="914528" cy="914528"/>
          </a:xfrm>
          <a:prstGeom prst="rect">
            <a:avLst/>
          </a:prstGeom>
        </p:spPr>
      </p:pic>
      <p:pic>
        <p:nvPicPr>
          <p:cNvPr id="15" name="圖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408" y="3251469"/>
            <a:ext cx="914528" cy="914528"/>
          </a:xfrm>
          <a:prstGeom prst="rect">
            <a:avLst/>
          </a:prstGeom>
        </p:spPr>
      </p:pic>
      <p:sp>
        <p:nvSpPr>
          <p:cNvPr id="16" name="圓角矩形 15"/>
          <p:cNvSpPr/>
          <p:nvPr/>
        </p:nvSpPr>
        <p:spPr>
          <a:xfrm>
            <a:off x="6411073" y="4099387"/>
            <a:ext cx="1510301" cy="125344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TW" sz="3200" dirty="0"/>
              <a:t>NOVA</a:t>
            </a:r>
            <a:endParaRPr lang="zh-TW" altLang="en-US" sz="3200" dirty="0"/>
          </a:p>
        </p:txBody>
      </p:sp>
      <p:cxnSp>
        <p:nvCxnSpPr>
          <p:cNvPr id="18" name="直線單箭頭接點 17"/>
          <p:cNvCxnSpPr>
            <a:stCxn id="16" idx="1"/>
            <a:endCxn id="11" idx="3"/>
          </p:cNvCxnSpPr>
          <p:nvPr/>
        </p:nvCxnSpPr>
        <p:spPr>
          <a:xfrm flipH="1">
            <a:off x="5116530" y="4726111"/>
            <a:ext cx="1294543" cy="1"/>
          </a:xfrm>
          <a:prstGeom prst="straightConnector1">
            <a:avLst/>
          </a:prstGeom>
          <a:ln w="571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525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NOVA: Availability Zones</a:t>
            </a:r>
            <a:endParaRPr lang="zh-TW" altLang="en-US" dirty="0"/>
          </a:p>
        </p:txBody>
      </p:sp>
      <p:pic>
        <p:nvPicPr>
          <p:cNvPr id="2050" name="Picture 2" descr="https://encrypted-tbn3.gstatic.com/images?q=tbn:ANd9GcQpUX08oB_b9nsItXFAuSDBef1YM5wL4quxtsZfOfONkAyIuurK"/>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367000" y="2913125"/>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encrypted-tbn3.gstatic.com/images?q=tbn:ANd9GcQpUX08oB_b9nsItXFAuSDBef1YM5wL4quxtsZfOfONkAyIuurK"/>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989345" y="3249849"/>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3.gstatic.com/images?q=tbn:ANd9GcQpUX08oB_b9nsItXFAuSDBef1YM5wL4quxtsZfOfONkAyIuurK"/>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913019" y="2662125"/>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encrypted-tbn3.gstatic.com/images?q=tbn:ANd9GcQpUX08oB_b9nsItXFAuSDBef1YM5wL4quxtsZfOfONkAyIuurK"/>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53743" y="3335573"/>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encrypted-tbn3.gstatic.com/images?q=tbn:ANd9GcQpUX08oB_b9nsItXFAuSDBef1YM5wL4quxtsZfOfONkAyIuurK"/>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876845" y="2662125"/>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encrypted-tbn3.gstatic.com/images?q=tbn:ANd9GcQpUX08oB_b9nsItXFAuSDBef1YM5wL4quxtsZfOfONkAyIuurK"/>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187051" y="4447029"/>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encrypted-tbn3.gstatic.com/images?q=tbn:ANd9GcQpUX08oB_b9nsItXFAuSDBef1YM5wL4quxtsZfOfONkAyIuurK"/>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627775" y="5120477"/>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encrypted-tbn3.gstatic.com/images?q=tbn:ANd9GcQpUX08oB_b9nsItXFAuSDBef1YM5wL4quxtsZfOfONkAyIuurK"/>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374799" y="4368803"/>
            <a:ext cx="536403" cy="6734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encrypted-tbn3.gstatic.com/images?q=tbn:ANd9GcQpUX08oB_b9nsItXFAuSDBef1YM5wL4quxtsZfOfONkAyIuurK"/>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707874" y="5120477"/>
            <a:ext cx="536403" cy="673448"/>
          </a:xfrm>
          <a:prstGeom prst="rect">
            <a:avLst/>
          </a:prstGeom>
          <a:noFill/>
          <a:extLst>
            <a:ext uri="{909E8E84-426E-40DD-AFC4-6F175D3DCCD1}">
              <a14:hiddenFill xmlns:a14="http://schemas.microsoft.com/office/drawing/2010/main">
                <a:solidFill>
                  <a:srgbClr val="FFFFFF"/>
                </a:solidFill>
              </a14:hiddenFill>
            </a:ext>
          </a:extLst>
        </p:spPr>
      </p:pic>
      <p:sp>
        <p:nvSpPr>
          <p:cNvPr id="3" name="橢圓 2"/>
          <p:cNvSpPr/>
          <p:nvPr/>
        </p:nvSpPr>
        <p:spPr bwMode="auto">
          <a:xfrm>
            <a:off x="1292007" y="2308054"/>
            <a:ext cx="2809102" cy="2141838"/>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panose="020B0604020202020204" pitchFamily="34" charset="0"/>
              <a:ea typeface="新細明體" panose="02020500000000000000" pitchFamily="18" charset="-120"/>
            </a:endParaRPr>
          </a:p>
        </p:txBody>
      </p:sp>
      <p:sp>
        <p:nvSpPr>
          <p:cNvPr id="14" name="橢圓 13"/>
          <p:cNvSpPr/>
          <p:nvPr/>
        </p:nvSpPr>
        <p:spPr bwMode="auto">
          <a:xfrm>
            <a:off x="6016943" y="2363541"/>
            <a:ext cx="2755728" cy="1904862"/>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panose="020B0604020202020204" pitchFamily="34" charset="0"/>
              <a:ea typeface="新細明體" panose="02020500000000000000" pitchFamily="18" charset="-120"/>
            </a:endParaRPr>
          </a:p>
        </p:txBody>
      </p:sp>
      <p:sp>
        <p:nvSpPr>
          <p:cNvPr id="15" name="橢圓 14"/>
          <p:cNvSpPr/>
          <p:nvPr/>
        </p:nvSpPr>
        <p:spPr bwMode="auto">
          <a:xfrm>
            <a:off x="3728734" y="4049558"/>
            <a:ext cx="3292131" cy="2430308"/>
          </a:xfrm>
          <a:prstGeom prst="ellipse">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panose="020B0604020202020204" pitchFamily="34" charset="0"/>
              <a:ea typeface="新細明體" panose="02020500000000000000" pitchFamily="18" charset="-120"/>
            </a:endParaRPr>
          </a:p>
        </p:txBody>
      </p:sp>
      <p:sp>
        <p:nvSpPr>
          <p:cNvPr id="13" name="文字方塊 12"/>
          <p:cNvSpPr txBox="1"/>
          <p:nvPr/>
        </p:nvSpPr>
        <p:spPr>
          <a:xfrm>
            <a:off x="1783487" y="3953345"/>
            <a:ext cx="1826141" cy="338554"/>
          </a:xfrm>
          <a:prstGeom prst="rect">
            <a:avLst/>
          </a:prstGeom>
          <a:noFill/>
        </p:spPr>
        <p:txBody>
          <a:bodyPr wrap="none" rtlCol="0">
            <a:spAutoFit/>
          </a:bodyPr>
          <a:lstStyle/>
          <a:p>
            <a:r>
              <a:rPr lang="en-US" altLang="zh-TW" sz="1600" dirty="0"/>
              <a:t>Zone 1: Fast CPU</a:t>
            </a:r>
            <a:endParaRPr lang="zh-TW" altLang="en-US" sz="1600" dirty="0"/>
          </a:p>
        </p:txBody>
      </p:sp>
      <p:sp>
        <p:nvSpPr>
          <p:cNvPr id="17" name="文字方塊 16"/>
          <p:cNvSpPr txBox="1"/>
          <p:nvPr/>
        </p:nvSpPr>
        <p:spPr>
          <a:xfrm>
            <a:off x="6360709" y="2621065"/>
            <a:ext cx="2068195" cy="338554"/>
          </a:xfrm>
          <a:prstGeom prst="rect">
            <a:avLst/>
          </a:prstGeom>
          <a:noFill/>
        </p:spPr>
        <p:txBody>
          <a:bodyPr wrap="none" rtlCol="0">
            <a:spAutoFit/>
          </a:bodyPr>
          <a:lstStyle/>
          <a:p>
            <a:r>
              <a:rPr lang="en-US" altLang="zh-TW" sz="1600" dirty="0"/>
              <a:t>Zone 2: Larger MEM</a:t>
            </a:r>
            <a:endParaRPr lang="zh-TW" altLang="en-US" sz="1600" dirty="0"/>
          </a:p>
        </p:txBody>
      </p:sp>
      <p:sp>
        <p:nvSpPr>
          <p:cNvPr id="18" name="文字方塊 17"/>
          <p:cNvSpPr txBox="1"/>
          <p:nvPr/>
        </p:nvSpPr>
        <p:spPr>
          <a:xfrm>
            <a:off x="4262351" y="5852842"/>
            <a:ext cx="2313454" cy="338554"/>
          </a:xfrm>
          <a:prstGeom prst="rect">
            <a:avLst/>
          </a:prstGeom>
          <a:noFill/>
        </p:spPr>
        <p:txBody>
          <a:bodyPr wrap="none" rtlCol="0">
            <a:spAutoFit/>
          </a:bodyPr>
          <a:lstStyle/>
          <a:p>
            <a:r>
              <a:rPr lang="en-US" altLang="zh-TW" sz="1600" dirty="0"/>
              <a:t>Zone 3: DPDK Enabled</a:t>
            </a:r>
            <a:endParaRPr lang="zh-TW" altLang="en-US" sz="1600" dirty="0"/>
          </a:p>
        </p:txBody>
      </p:sp>
      <p:sp>
        <p:nvSpPr>
          <p:cNvPr id="19" name="內容版面配置區 2"/>
          <p:cNvSpPr txBox="1">
            <a:spLocks/>
          </p:cNvSpPr>
          <p:nvPr/>
        </p:nvSpPr>
        <p:spPr>
          <a:xfrm>
            <a:off x="457200" y="1268895"/>
            <a:ext cx="8229600" cy="4525963"/>
          </a:xfrm>
          <a:prstGeom prst="rect">
            <a:avLst/>
          </a:prstGeom>
        </p:spPr>
        <p:txBody>
          <a:bodyPr>
            <a:norm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b="0" dirty="0">
                <a:latin typeface="Calibri" panose="020F0502020204030204" pitchFamily="34" charset="0"/>
              </a:rPr>
              <a:t>We can aggregate compute nodes as available zones</a:t>
            </a:r>
          </a:p>
          <a:p>
            <a:r>
              <a:rPr lang="en-US" altLang="zh-TW" b="0" dirty="0">
                <a:latin typeface="Calibri" panose="020F0502020204030204" pitchFamily="34" charset="0"/>
              </a:rPr>
              <a:t>We can specify which zone to launch the VMs</a:t>
            </a:r>
          </a:p>
        </p:txBody>
      </p:sp>
    </p:spTree>
    <p:extLst>
      <p:ext uri="{BB962C8B-B14F-4D97-AF65-F5344CB8AC3E}">
        <p14:creationId xmlns:p14="http://schemas.microsoft.com/office/powerpoint/2010/main" val="4088720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NEUTRON: Network Manager</a:t>
            </a:r>
            <a:endParaRPr lang="zh-TW" altLang="en-US" dirty="0"/>
          </a:p>
        </p:txBody>
      </p:sp>
      <p:sp>
        <p:nvSpPr>
          <p:cNvPr id="3" name="內容版面配置區 2"/>
          <p:cNvSpPr>
            <a:spLocks noGrp="1"/>
          </p:cNvSpPr>
          <p:nvPr>
            <p:ph idx="1"/>
          </p:nvPr>
        </p:nvSpPr>
        <p:spPr>
          <a:xfrm>
            <a:off x="628650" y="1825625"/>
            <a:ext cx="7886700" cy="773737"/>
          </a:xfrm>
        </p:spPr>
        <p:txBody>
          <a:bodyPr/>
          <a:lstStyle/>
          <a:p>
            <a:r>
              <a:rPr lang="en-US" altLang="zh-TW" dirty="0"/>
              <a:t>Manage packet forwarding and virtual networks</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375" y="3244850"/>
            <a:ext cx="914528" cy="914528"/>
          </a:xfrm>
          <a:prstGeom prst="rect">
            <a:avLst/>
          </a:prstGeom>
        </p:spPr>
      </p:pic>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952" y="3244850"/>
            <a:ext cx="914528" cy="914528"/>
          </a:xfrm>
          <a:prstGeom prst="rect">
            <a:avLst/>
          </a:prstGeom>
        </p:spPr>
      </p:pic>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625" y="3244850"/>
            <a:ext cx="914528" cy="914528"/>
          </a:xfrm>
          <a:prstGeom prst="rect">
            <a:avLst/>
          </a:prstGeom>
        </p:spPr>
      </p:pic>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2408" y="3251469"/>
            <a:ext cx="914528" cy="914528"/>
          </a:xfrm>
          <a:prstGeom prst="rect">
            <a:avLst/>
          </a:prstGeom>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427" y="4301993"/>
            <a:ext cx="762106" cy="762106"/>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005" y="5206714"/>
            <a:ext cx="914528" cy="914528"/>
          </a:xfrm>
          <a:prstGeom prst="rect">
            <a:avLst/>
          </a:prstGeom>
        </p:spPr>
      </p:pic>
      <p:sp>
        <p:nvSpPr>
          <p:cNvPr id="10" name="文字方塊 9"/>
          <p:cNvSpPr txBox="1"/>
          <p:nvPr/>
        </p:nvSpPr>
        <p:spPr>
          <a:xfrm flipH="1">
            <a:off x="3910889" y="5340812"/>
            <a:ext cx="1536501" cy="646331"/>
          </a:xfrm>
          <a:prstGeom prst="rect">
            <a:avLst/>
          </a:prstGeom>
          <a:noFill/>
        </p:spPr>
        <p:txBody>
          <a:bodyPr wrap="square" rtlCol="0">
            <a:spAutoFit/>
          </a:bodyPr>
          <a:lstStyle/>
          <a:p>
            <a:r>
              <a:rPr lang="en-US" altLang="zh-TW" dirty="0"/>
              <a:t>Network Interface card</a:t>
            </a:r>
            <a:endParaRPr lang="zh-TW" altLang="en-US" dirty="0"/>
          </a:p>
        </p:txBody>
      </p:sp>
      <p:sp>
        <p:nvSpPr>
          <p:cNvPr id="12" name="文字方塊 11"/>
          <p:cNvSpPr txBox="1"/>
          <p:nvPr/>
        </p:nvSpPr>
        <p:spPr>
          <a:xfrm>
            <a:off x="3910889" y="4359880"/>
            <a:ext cx="1777430" cy="646331"/>
          </a:xfrm>
          <a:prstGeom prst="rect">
            <a:avLst/>
          </a:prstGeom>
          <a:noFill/>
        </p:spPr>
        <p:txBody>
          <a:bodyPr wrap="square" rtlCol="0">
            <a:spAutoFit/>
          </a:bodyPr>
          <a:lstStyle/>
          <a:p>
            <a:r>
              <a:rPr lang="en-US" altLang="zh-TW" dirty="0"/>
              <a:t>Open </a:t>
            </a:r>
            <a:r>
              <a:rPr lang="en-US" altLang="zh-TW" dirty="0" err="1"/>
              <a:t>vSwitch</a:t>
            </a:r>
            <a:r>
              <a:rPr lang="en-US" altLang="zh-TW" dirty="0"/>
              <a:t> or Linus bridge</a:t>
            </a:r>
            <a:endParaRPr lang="zh-TW" altLang="en-US" dirty="0"/>
          </a:p>
        </p:txBody>
      </p:sp>
      <p:sp>
        <p:nvSpPr>
          <p:cNvPr id="13" name="文字方塊 12"/>
          <p:cNvSpPr txBox="1"/>
          <p:nvPr/>
        </p:nvSpPr>
        <p:spPr>
          <a:xfrm>
            <a:off x="2549903" y="2820747"/>
            <a:ext cx="1889043" cy="369332"/>
          </a:xfrm>
          <a:prstGeom prst="rect">
            <a:avLst/>
          </a:prstGeom>
          <a:noFill/>
        </p:spPr>
        <p:txBody>
          <a:bodyPr wrap="none" rtlCol="0">
            <a:spAutoFit/>
          </a:bodyPr>
          <a:lstStyle/>
          <a:p>
            <a:r>
              <a:rPr lang="en-US" altLang="zh-TW" dirty="0"/>
              <a:t>VMs or containers</a:t>
            </a:r>
            <a:endParaRPr lang="zh-TW" altLang="en-US" dirty="0"/>
          </a:p>
        </p:txBody>
      </p:sp>
      <p:cxnSp>
        <p:nvCxnSpPr>
          <p:cNvPr id="15" name="直線接點 14"/>
          <p:cNvCxnSpPr>
            <a:stCxn id="4" idx="2"/>
            <a:endCxn id="8" idx="1"/>
          </p:cNvCxnSpPr>
          <p:nvPr/>
        </p:nvCxnSpPr>
        <p:spPr>
          <a:xfrm>
            <a:off x="2092639" y="4159378"/>
            <a:ext cx="964788" cy="523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接點 16"/>
          <p:cNvCxnSpPr>
            <a:stCxn id="5" idx="2"/>
          </p:cNvCxnSpPr>
          <p:nvPr/>
        </p:nvCxnSpPr>
        <p:spPr>
          <a:xfrm>
            <a:off x="2981216" y="4159378"/>
            <a:ext cx="224321" cy="261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p:cNvCxnSpPr>
            <a:stCxn id="6" idx="2"/>
          </p:cNvCxnSpPr>
          <p:nvPr/>
        </p:nvCxnSpPr>
        <p:spPr>
          <a:xfrm flipH="1">
            <a:off x="3678148" y="4159378"/>
            <a:ext cx="232741" cy="261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接點 20"/>
          <p:cNvCxnSpPr>
            <a:stCxn id="8" idx="3"/>
            <a:endCxn id="7" idx="2"/>
          </p:cNvCxnSpPr>
          <p:nvPr/>
        </p:nvCxnSpPr>
        <p:spPr>
          <a:xfrm flipV="1">
            <a:off x="3819533" y="4165997"/>
            <a:ext cx="970139" cy="517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接點 22"/>
          <p:cNvCxnSpPr>
            <a:stCxn id="8" idx="2"/>
          </p:cNvCxnSpPr>
          <p:nvPr/>
        </p:nvCxnSpPr>
        <p:spPr>
          <a:xfrm>
            <a:off x="3438480" y="5064099"/>
            <a:ext cx="6725" cy="531928"/>
          </a:xfrm>
          <a:prstGeom prst="line">
            <a:avLst/>
          </a:prstGeom>
        </p:spPr>
        <p:style>
          <a:lnRef idx="1">
            <a:schemeClr val="accent1"/>
          </a:lnRef>
          <a:fillRef idx="0">
            <a:schemeClr val="accent1"/>
          </a:fillRef>
          <a:effectRef idx="0">
            <a:schemeClr val="accent1"/>
          </a:effectRef>
          <a:fontRef idx="minor">
            <a:schemeClr val="tx1"/>
          </a:fontRef>
        </p:style>
      </p:cxnSp>
      <p:sp>
        <p:nvSpPr>
          <p:cNvPr id="24" name="雲朵形 23"/>
          <p:cNvSpPr/>
          <p:nvPr/>
        </p:nvSpPr>
        <p:spPr>
          <a:xfrm>
            <a:off x="2626821" y="6130929"/>
            <a:ext cx="1623317" cy="649828"/>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Internet</a:t>
            </a:r>
            <a:endParaRPr lang="zh-TW" altLang="en-US" dirty="0"/>
          </a:p>
        </p:txBody>
      </p:sp>
      <p:sp>
        <p:nvSpPr>
          <p:cNvPr id="25" name="圓角矩形 24"/>
          <p:cNvSpPr/>
          <p:nvPr/>
        </p:nvSpPr>
        <p:spPr>
          <a:xfrm>
            <a:off x="6846321" y="4087365"/>
            <a:ext cx="1999728" cy="125344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TW" sz="3200" dirty="0"/>
              <a:t>NEUTRON</a:t>
            </a:r>
            <a:endParaRPr lang="zh-TW" altLang="en-US" sz="3200" dirty="0"/>
          </a:p>
        </p:txBody>
      </p:sp>
      <p:cxnSp>
        <p:nvCxnSpPr>
          <p:cNvPr id="26" name="直線單箭頭接點 25"/>
          <p:cNvCxnSpPr>
            <a:stCxn id="25" idx="1"/>
          </p:cNvCxnSpPr>
          <p:nvPr/>
        </p:nvCxnSpPr>
        <p:spPr>
          <a:xfrm flipH="1">
            <a:off x="5551779" y="4714089"/>
            <a:ext cx="1294542" cy="1"/>
          </a:xfrm>
          <a:prstGeom prst="straightConnector1">
            <a:avLst/>
          </a:prstGeom>
          <a:ln w="571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367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NEUTRON: OVS </a:t>
            </a:r>
            <a:r>
              <a:rPr lang="en-US" altLang="zh-TW" dirty="0" err="1"/>
              <a:t>v.s</a:t>
            </a:r>
            <a:r>
              <a:rPr lang="en-US" altLang="zh-TW" dirty="0"/>
              <a:t>. Linux Bridge</a:t>
            </a:r>
            <a:endParaRPr lang="zh-TW" altLang="en-US" dirty="0"/>
          </a:p>
        </p:txBody>
      </p:sp>
      <p:sp>
        <p:nvSpPr>
          <p:cNvPr id="3" name="內容版面配置區 2"/>
          <p:cNvSpPr>
            <a:spLocks noGrp="1"/>
          </p:cNvSpPr>
          <p:nvPr>
            <p:ph idx="1"/>
          </p:nvPr>
        </p:nvSpPr>
        <p:spPr/>
        <p:txBody>
          <a:bodyPr/>
          <a:lstStyle/>
          <a:p>
            <a:r>
              <a:rPr lang="en-US" altLang="zh-TW" dirty="0"/>
              <a:t>There are two options in Neutron to connect to VMs: OVS and Linux bridge</a:t>
            </a:r>
          </a:p>
          <a:p>
            <a:r>
              <a:rPr lang="en-US" altLang="zh-TW" dirty="0"/>
              <a:t>OVS:</a:t>
            </a:r>
          </a:p>
          <a:p>
            <a:pPr lvl="1"/>
            <a:r>
              <a:rPr lang="en-US" altLang="zh-TW" dirty="0"/>
              <a:t>Support </a:t>
            </a:r>
            <a:r>
              <a:rPr lang="en-US" altLang="zh-TW" dirty="0" err="1"/>
              <a:t>OpenFlow</a:t>
            </a:r>
            <a:endParaRPr lang="en-US" altLang="zh-TW" dirty="0"/>
          </a:p>
          <a:p>
            <a:pPr lvl="1"/>
            <a:r>
              <a:rPr lang="en-US" altLang="zh-TW" dirty="0"/>
              <a:t>Required by DPDK</a:t>
            </a:r>
          </a:p>
          <a:p>
            <a:pPr lvl="1"/>
            <a:r>
              <a:rPr lang="en-US" altLang="zh-TW" dirty="0"/>
              <a:t>Difficult to install</a:t>
            </a:r>
          </a:p>
          <a:p>
            <a:r>
              <a:rPr lang="en-US" altLang="zh-TW" dirty="0"/>
              <a:t>Linux bridge</a:t>
            </a:r>
          </a:p>
          <a:p>
            <a:pPr lvl="1"/>
            <a:r>
              <a:rPr lang="en-US" altLang="zh-TW" dirty="0"/>
              <a:t>Simple and easy to install</a:t>
            </a:r>
          </a:p>
          <a:p>
            <a:pPr lvl="1"/>
            <a:r>
              <a:rPr lang="en-US" altLang="zh-TW" dirty="0"/>
              <a:t>Cannot support </a:t>
            </a:r>
            <a:r>
              <a:rPr lang="en-US" altLang="zh-TW" dirty="0" err="1"/>
              <a:t>OpenFlow</a:t>
            </a:r>
            <a:endParaRPr lang="en-US" altLang="zh-TW" dirty="0"/>
          </a:p>
        </p:txBody>
      </p:sp>
    </p:spTree>
    <p:extLst>
      <p:ext uri="{BB962C8B-B14F-4D97-AF65-F5344CB8AC3E}">
        <p14:creationId xmlns:p14="http://schemas.microsoft.com/office/powerpoint/2010/main" val="4141097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Current Networks</a:t>
            </a:r>
            <a:endParaRPr kumimoji="1" lang="zh-TW" altLang="en-US" dirty="0"/>
          </a:p>
        </p:txBody>
      </p:sp>
      <p:sp>
        <p:nvSpPr>
          <p:cNvPr id="3" name="內容版面配置區 2"/>
          <p:cNvSpPr>
            <a:spLocks noGrp="1"/>
          </p:cNvSpPr>
          <p:nvPr>
            <p:ph idx="1"/>
          </p:nvPr>
        </p:nvSpPr>
        <p:spPr>
          <a:xfrm>
            <a:off x="628650" y="1621631"/>
            <a:ext cx="7886700" cy="1915693"/>
          </a:xfrm>
        </p:spPr>
        <p:txBody>
          <a:bodyPr/>
          <a:lstStyle/>
          <a:p>
            <a:r>
              <a:rPr kumimoji="1" lang="en-US" altLang="zh-TW" dirty="0"/>
              <a:t>The network functions in current networks are deployed in hardware boxes</a:t>
            </a:r>
          </a:p>
          <a:p>
            <a:r>
              <a:rPr kumimoji="1" lang="en-US" altLang="zh-TW" dirty="0"/>
              <a:t>It is expensive to make any extension or add new services</a:t>
            </a:r>
            <a:endParaRPr kumimoji="1" lang="zh-TW" altLang="en-US" dirty="0"/>
          </a:p>
        </p:txBody>
      </p:sp>
      <p:pic>
        <p:nvPicPr>
          <p:cNvPr id="4" name="圖片 3"/>
          <p:cNvPicPr>
            <a:picLocks noChangeAspect="1"/>
          </p:cNvPicPr>
          <p:nvPr/>
        </p:nvPicPr>
        <p:blipFill>
          <a:blip r:embed="rId2"/>
          <a:stretch>
            <a:fillRect/>
          </a:stretch>
        </p:blipFill>
        <p:spPr>
          <a:xfrm>
            <a:off x="801974" y="3741318"/>
            <a:ext cx="7540052" cy="2723445"/>
          </a:xfrm>
          <a:prstGeom prst="rect">
            <a:avLst/>
          </a:prstGeom>
        </p:spPr>
      </p:pic>
    </p:spTree>
    <p:extLst>
      <p:ext uri="{BB962C8B-B14F-4D97-AF65-F5344CB8AC3E}">
        <p14:creationId xmlns:p14="http://schemas.microsoft.com/office/powerpoint/2010/main" val="2306724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雲朵形 15"/>
          <p:cNvSpPr/>
          <p:nvPr/>
        </p:nvSpPr>
        <p:spPr bwMode="auto">
          <a:xfrm>
            <a:off x="3517961" y="2899014"/>
            <a:ext cx="2072980" cy="2752333"/>
          </a:xfrm>
          <a:prstGeom prst="cloud">
            <a:avLst/>
          </a:prstGeom>
          <a:ln>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a:solidFill>
                  <a:schemeClr val="tx1"/>
                </a:solidFill>
                <a:latin typeface="Arial" panose="020B0604020202020204" pitchFamily="34" charset="0"/>
                <a:ea typeface="新細明體" panose="02020500000000000000" pitchFamily="18" charset="-120"/>
              </a:rPr>
              <a:t>Cloud</a:t>
            </a:r>
            <a:r>
              <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 Network</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a:solidFill>
                  <a:schemeClr val="tx1"/>
                </a:solidFill>
                <a:latin typeface="Arial" panose="020B0604020202020204" pitchFamily="34" charset="0"/>
                <a:ea typeface="新細明體" panose="02020500000000000000" pitchFamily="18" charset="-120"/>
              </a:rPr>
              <a:t>192.168.100.0/24</a:t>
            </a:r>
            <a:endParaRPr kumimoji="1" lang="zh-TW" altLang="en-US"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13" name="雲朵形 12"/>
          <p:cNvSpPr/>
          <p:nvPr/>
        </p:nvSpPr>
        <p:spPr bwMode="auto">
          <a:xfrm>
            <a:off x="5688599" y="2595853"/>
            <a:ext cx="3372004" cy="379926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a:latin typeface="Arial" panose="020B0604020202020204" pitchFamily="34" charset="0"/>
                <a:ea typeface="新細明體" panose="02020500000000000000" pitchFamily="18" charset="-120"/>
              </a:rPr>
              <a:t>Private Subnet 2</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10.1.1.0/24</a:t>
            </a:r>
            <a:endParaRPr kumimoji="1" lang="zh-TW" altLang="en-US"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7" name="雲朵形 6"/>
          <p:cNvSpPr/>
          <p:nvPr/>
        </p:nvSpPr>
        <p:spPr bwMode="auto">
          <a:xfrm>
            <a:off x="0" y="2895093"/>
            <a:ext cx="3372004" cy="379926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400" dirty="0">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dirty="0">
                <a:latin typeface="Arial" panose="020B0604020202020204" pitchFamily="34" charset="0"/>
                <a:ea typeface="新細明體" panose="02020500000000000000" pitchFamily="18" charset="-120"/>
              </a:rPr>
              <a:t>Private Subnet 1</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172.16.1.0/24</a:t>
            </a:r>
          </a:p>
        </p:txBody>
      </p:sp>
      <p:sp>
        <p:nvSpPr>
          <p:cNvPr id="2" name="標題 1"/>
          <p:cNvSpPr>
            <a:spLocks noGrp="1"/>
          </p:cNvSpPr>
          <p:nvPr>
            <p:ph type="title"/>
          </p:nvPr>
        </p:nvSpPr>
        <p:spPr/>
        <p:txBody>
          <a:bodyPr/>
          <a:lstStyle/>
          <a:p>
            <a:r>
              <a:rPr lang="en-US" altLang="zh-TW" dirty="0"/>
              <a:t>Neutron: Virtual Networks</a:t>
            </a:r>
            <a:endParaRPr lang="zh-TW" altLang="en-US" dirty="0"/>
          </a:p>
        </p:txBody>
      </p:sp>
      <p:sp>
        <p:nvSpPr>
          <p:cNvPr id="5" name="圓角矩形 4"/>
          <p:cNvSpPr/>
          <p:nvPr/>
        </p:nvSpPr>
        <p:spPr bwMode="auto">
          <a:xfrm>
            <a:off x="1350703" y="3156659"/>
            <a:ext cx="1111044" cy="633274"/>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VM</a:t>
            </a:r>
            <a:endParaRPr kumimoji="1" lang="zh-TW" altLang="en-US"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14" name="文字方塊 13"/>
          <p:cNvSpPr txBox="1"/>
          <p:nvPr/>
        </p:nvSpPr>
        <p:spPr>
          <a:xfrm>
            <a:off x="1276961" y="3842063"/>
            <a:ext cx="1274708" cy="369332"/>
          </a:xfrm>
          <a:prstGeom prst="rect">
            <a:avLst/>
          </a:prstGeom>
          <a:noFill/>
        </p:spPr>
        <p:txBody>
          <a:bodyPr wrap="none" rtlCol="0">
            <a:spAutoFit/>
          </a:bodyPr>
          <a:lstStyle/>
          <a:p>
            <a:r>
              <a:rPr lang="en-US" altLang="zh-TW" dirty="0"/>
              <a:t>172.16.1.3</a:t>
            </a:r>
            <a:endParaRPr lang="zh-TW" altLang="en-US" dirty="0"/>
          </a:p>
        </p:txBody>
      </p:sp>
      <p:sp>
        <p:nvSpPr>
          <p:cNvPr id="15" name="文字方塊 14"/>
          <p:cNvSpPr txBox="1"/>
          <p:nvPr/>
        </p:nvSpPr>
        <p:spPr>
          <a:xfrm>
            <a:off x="6968654" y="3271239"/>
            <a:ext cx="1018227" cy="369332"/>
          </a:xfrm>
          <a:prstGeom prst="rect">
            <a:avLst/>
          </a:prstGeom>
          <a:noFill/>
        </p:spPr>
        <p:txBody>
          <a:bodyPr wrap="none" rtlCol="0">
            <a:spAutoFit/>
          </a:bodyPr>
          <a:lstStyle/>
          <a:p>
            <a:r>
              <a:rPr lang="en-US" altLang="zh-TW" dirty="0"/>
              <a:t>10.1.1.4</a:t>
            </a:r>
            <a:endParaRPr lang="zh-TW" altLang="en-US" dirty="0"/>
          </a:p>
        </p:txBody>
      </p:sp>
      <p:pic>
        <p:nvPicPr>
          <p:cNvPr id="19" name="圖片 18"/>
          <p:cNvPicPr>
            <a:picLocks noChangeAspect="1"/>
          </p:cNvPicPr>
          <p:nvPr/>
        </p:nvPicPr>
        <p:blipFill rotWithShape="1">
          <a:blip r:embed="rId2"/>
          <a:srcRect l="6660" t="10879" r="10229" b="12403"/>
          <a:stretch/>
        </p:blipFill>
        <p:spPr>
          <a:xfrm>
            <a:off x="2998991" y="4688284"/>
            <a:ext cx="974360" cy="749509"/>
          </a:xfrm>
          <a:prstGeom prst="rect">
            <a:avLst/>
          </a:prstGeom>
        </p:spPr>
      </p:pic>
      <p:sp>
        <p:nvSpPr>
          <p:cNvPr id="21" name="文字方塊 20"/>
          <p:cNvSpPr txBox="1"/>
          <p:nvPr/>
        </p:nvSpPr>
        <p:spPr>
          <a:xfrm>
            <a:off x="3329392" y="5512879"/>
            <a:ext cx="992579" cy="369332"/>
          </a:xfrm>
          <a:prstGeom prst="rect">
            <a:avLst/>
          </a:prstGeom>
          <a:noFill/>
        </p:spPr>
        <p:txBody>
          <a:bodyPr wrap="none" rtlCol="0">
            <a:spAutoFit/>
          </a:bodyPr>
          <a:lstStyle/>
          <a:p>
            <a:r>
              <a:rPr lang="en-US" altLang="zh-TW" dirty="0" err="1"/>
              <a:t>vRouter</a:t>
            </a:r>
            <a:endParaRPr lang="zh-TW" altLang="en-US" dirty="0"/>
          </a:p>
        </p:txBody>
      </p:sp>
      <p:pic>
        <p:nvPicPr>
          <p:cNvPr id="22" name="圖片 21"/>
          <p:cNvPicPr>
            <a:picLocks noChangeAspect="1"/>
          </p:cNvPicPr>
          <p:nvPr/>
        </p:nvPicPr>
        <p:blipFill rotWithShape="1">
          <a:blip r:embed="rId2"/>
          <a:srcRect l="6660" t="10879" r="10229" b="12403"/>
          <a:stretch/>
        </p:blipFill>
        <p:spPr>
          <a:xfrm>
            <a:off x="5073020" y="4193596"/>
            <a:ext cx="974360" cy="749509"/>
          </a:xfrm>
          <a:prstGeom prst="rect">
            <a:avLst/>
          </a:prstGeom>
        </p:spPr>
      </p:pic>
      <p:sp>
        <p:nvSpPr>
          <p:cNvPr id="23" name="文字方塊 22"/>
          <p:cNvSpPr txBox="1"/>
          <p:nvPr/>
        </p:nvSpPr>
        <p:spPr>
          <a:xfrm>
            <a:off x="4702194" y="5138124"/>
            <a:ext cx="992579" cy="369332"/>
          </a:xfrm>
          <a:prstGeom prst="rect">
            <a:avLst/>
          </a:prstGeom>
          <a:noFill/>
        </p:spPr>
        <p:txBody>
          <a:bodyPr wrap="none" rtlCol="0">
            <a:spAutoFit/>
          </a:bodyPr>
          <a:lstStyle/>
          <a:p>
            <a:r>
              <a:rPr lang="en-US" altLang="zh-TW" dirty="0" err="1"/>
              <a:t>vRouter</a:t>
            </a:r>
            <a:endParaRPr lang="zh-TW" altLang="en-US" dirty="0"/>
          </a:p>
        </p:txBody>
      </p:sp>
      <p:sp>
        <p:nvSpPr>
          <p:cNvPr id="24" name="矩形 23"/>
          <p:cNvSpPr/>
          <p:nvPr/>
        </p:nvSpPr>
        <p:spPr bwMode="auto">
          <a:xfrm>
            <a:off x="4055882" y="4193596"/>
            <a:ext cx="1550951" cy="461319"/>
          </a:xfrm>
          <a:prstGeom prst="rect">
            <a:avLst/>
          </a:prstGeom>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a:ln>
                  <a:noFill/>
                </a:ln>
                <a:solidFill>
                  <a:schemeClr val="tx1"/>
                </a:solidFill>
                <a:effectLst/>
                <a:latin typeface="Arial" panose="020B0604020202020204" pitchFamily="34" charset="0"/>
                <a:ea typeface="新細明體" panose="02020500000000000000" pitchFamily="18" charset="-120"/>
              </a:rPr>
              <a:t>Floating IP</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aseline="0" dirty="0">
                <a:solidFill>
                  <a:schemeClr val="tx1"/>
                </a:solidFill>
                <a:latin typeface="Arial" panose="020B0604020202020204" pitchFamily="34" charset="0"/>
                <a:ea typeface="新細明體" panose="02020500000000000000" pitchFamily="18" charset="-120"/>
              </a:rPr>
              <a:t>192.168.100.123</a:t>
            </a:r>
            <a:endParaRPr kumimoji="1" lang="zh-TW" altLang="en-US"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8" name="手繪多邊形 7"/>
          <p:cNvSpPr/>
          <p:nvPr/>
        </p:nvSpPr>
        <p:spPr bwMode="auto">
          <a:xfrm>
            <a:off x="1834029" y="3301595"/>
            <a:ext cx="5522353" cy="1974123"/>
          </a:xfrm>
          <a:custGeom>
            <a:avLst/>
            <a:gdLst>
              <a:gd name="connsiteX0" fmla="*/ 79752 w 5522353"/>
              <a:gd name="connsiteY0" fmla="*/ 869245 h 2813519"/>
              <a:gd name="connsiteX1" fmla="*/ 170063 w 5522353"/>
              <a:gd name="connsiteY1" fmla="*/ 2551289 h 2813519"/>
              <a:gd name="connsiteX2" fmla="*/ 1592463 w 5522353"/>
              <a:gd name="connsiteY2" fmla="*/ 2799645 h 2813519"/>
              <a:gd name="connsiteX3" fmla="*/ 3229352 w 5522353"/>
              <a:gd name="connsiteY3" fmla="*/ 2460978 h 2813519"/>
              <a:gd name="connsiteX4" fmla="*/ 5340374 w 5522353"/>
              <a:gd name="connsiteY4" fmla="*/ 880534 h 2813519"/>
              <a:gd name="connsiteX5" fmla="*/ 5419397 w 5522353"/>
              <a:gd name="connsiteY5" fmla="*/ 0 h 281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2353" h="2813519">
                <a:moveTo>
                  <a:pt x="79752" y="869245"/>
                </a:moveTo>
                <a:cubicBezTo>
                  <a:pt x="-1152" y="1549400"/>
                  <a:pt x="-82055" y="2229556"/>
                  <a:pt x="170063" y="2551289"/>
                </a:cubicBezTo>
                <a:cubicBezTo>
                  <a:pt x="422181" y="2873022"/>
                  <a:pt x="1082582" y="2814697"/>
                  <a:pt x="1592463" y="2799645"/>
                </a:cubicBezTo>
                <a:cubicBezTo>
                  <a:pt x="2102344" y="2784593"/>
                  <a:pt x="2604700" y="2780830"/>
                  <a:pt x="3229352" y="2460978"/>
                </a:cubicBezTo>
                <a:cubicBezTo>
                  <a:pt x="3854004" y="2141126"/>
                  <a:pt x="4975367" y="1290697"/>
                  <a:pt x="5340374" y="880534"/>
                </a:cubicBezTo>
                <a:cubicBezTo>
                  <a:pt x="5705381" y="470371"/>
                  <a:pt x="5406227" y="135467"/>
                  <a:pt x="5419397" y="0"/>
                </a:cubicBezTo>
              </a:path>
            </a:pathLst>
          </a:custGeom>
          <a:noFill/>
          <a:ln w="28575"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panose="020B0604020202020204" pitchFamily="34" charset="0"/>
              <a:ea typeface="新細明體" panose="02020500000000000000" pitchFamily="18" charset="-120"/>
            </a:endParaRPr>
          </a:p>
        </p:txBody>
      </p:sp>
      <p:sp>
        <p:nvSpPr>
          <p:cNvPr id="25" name="圓角矩形 24"/>
          <p:cNvSpPr/>
          <p:nvPr/>
        </p:nvSpPr>
        <p:spPr bwMode="auto">
          <a:xfrm>
            <a:off x="6968654" y="2595853"/>
            <a:ext cx="1111044" cy="633274"/>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2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VM</a:t>
            </a:r>
            <a:endParaRPr kumimoji="1" lang="zh-TW" altLang="en-US"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17" name="內容版面配置區 2"/>
          <p:cNvSpPr txBox="1">
            <a:spLocks/>
          </p:cNvSpPr>
          <p:nvPr/>
        </p:nvSpPr>
        <p:spPr>
          <a:xfrm>
            <a:off x="429098" y="1261820"/>
            <a:ext cx="7886700" cy="1972018"/>
          </a:xfrm>
          <a:prstGeom prst="rect">
            <a:avLst/>
          </a:prstGeom>
        </p:spPr>
        <p:txBody>
          <a:bodyPr>
            <a:no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latin typeface="Calibri" panose="020F0502020204030204" pitchFamily="34" charset="0"/>
              </a:rPr>
              <a:t>Clients can create their own subnets and connect them to a cloud network</a:t>
            </a:r>
          </a:p>
          <a:p>
            <a:r>
              <a:rPr lang="en-US" altLang="zh-TW" sz="2400" dirty="0">
                <a:latin typeface="Calibri" panose="020F0502020204030204" pitchFamily="34" charset="0"/>
              </a:rPr>
              <a:t>Inter-subnets</a:t>
            </a:r>
          </a:p>
        </p:txBody>
      </p:sp>
    </p:spTree>
    <p:extLst>
      <p:ext uri="{BB962C8B-B14F-4D97-AF65-F5344CB8AC3E}">
        <p14:creationId xmlns:p14="http://schemas.microsoft.com/office/powerpoint/2010/main" val="71171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bwMode="auto">
          <a:xfrm>
            <a:off x="5957145" y="45035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sp>
        <p:nvSpPr>
          <p:cNvPr id="46" name="矩形 45"/>
          <p:cNvSpPr/>
          <p:nvPr/>
        </p:nvSpPr>
        <p:spPr bwMode="auto">
          <a:xfrm>
            <a:off x="3344929" y="4483569"/>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1</a:t>
            </a:r>
            <a:endParaRPr kumimoji="1" lang="zh-TW" altLang="en-US" sz="1400" dirty="0">
              <a:solidFill>
                <a:srgbClr val="000000"/>
              </a:solidFill>
              <a:ea typeface="新細明體" panose="02020500000000000000" pitchFamily="18" charset="-120"/>
            </a:endParaRPr>
          </a:p>
        </p:txBody>
      </p:sp>
      <p:sp>
        <p:nvSpPr>
          <p:cNvPr id="44" name="矩形 43"/>
          <p:cNvSpPr/>
          <p:nvPr/>
        </p:nvSpPr>
        <p:spPr bwMode="auto">
          <a:xfrm>
            <a:off x="1676167" y="4480635"/>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sp>
        <p:nvSpPr>
          <p:cNvPr id="2" name="標題 1"/>
          <p:cNvSpPr>
            <a:spLocks noGrp="1"/>
          </p:cNvSpPr>
          <p:nvPr>
            <p:ph type="title"/>
          </p:nvPr>
        </p:nvSpPr>
        <p:spPr/>
        <p:txBody>
          <a:bodyPr/>
          <a:lstStyle/>
          <a:p>
            <a:r>
              <a:rPr lang="en-US" altLang="zh-TW" dirty="0"/>
              <a:t>NEUTRON: Inter-subnet Communication</a:t>
            </a:r>
            <a:endParaRPr lang="zh-TW" altLang="en-US" dirty="0"/>
          </a:p>
        </p:txBody>
      </p:sp>
      <p:pic>
        <p:nvPicPr>
          <p:cNvPr id="18" name="圖片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26" b="81481" l="10494" r="90741"/>
                    </a14:imgEffect>
                  </a14:imgLayer>
                </a14:imgProps>
              </a:ext>
              <a:ext uri="{28A0092B-C50C-407E-A947-70E740481C1C}">
                <a14:useLocalDpi xmlns:a14="http://schemas.microsoft.com/office/drawing/2010/main" val="0"/>
              </a:ext>
            </a:extLst>
          </a:blip>
          <a:srcRect l="9960" r="8892" b="18168"/>
          <a:stretch/>
        </p:blipFill>
        <p:spPr>
          <a:xfrm>
            <a:off x="3978762" y="5667427"/>
            <a:ext cx="715962" cy="481331"/>
          </a:xfrm>
          <a:prstGeom prst="rect">
            <a:avLst/>
          </a:prstGeom>
        </p:spPr>
      </p:pic>
      <p:cxnSp>
        <p:nvCxnSpPr>
          <p:cNvPr id="20" name="直線接點 19"/>
          <p:cNvCxnSpPr>
            <a:endCxn id="18" idx="1"/>
          </p:cNvCxnSpPr>
          <p:nvPr/>
        </p:nvCxnSpPr>
        <p:spPr>
          <a:xfrm>
            <a:off x="2973930" y="4805693"/>
            <a:ext cx="1004832" cy="110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a:endCxn id="18" idx="3"/>
          </p:cNvCxnSpPr>
          <p:nvPr/>
        </p:nvCxnSpPr>
        <p:spPr>
          <a:xfrm flipH="1">
            <a:off x="4694724" y="4828561"/>
            <a:ext cx="1813518" cy="1079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a:stCxn id="46" idx="2"/>
          </p:cNvCxnSpPr>
          <p:nvPr/>
        </p:nvCxnSpPr>
        <p:spPr>
          <a:xfrm>
            <a:off x="4072435" y="4808627"/>
            <a:ext cx="159641" cy="858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內容版面配置區 36"/>
          <p:cNvSpPr txBox="1">
            <a:spLocks/>
          </p:cNvSpPr>
          <p:nvPr/>
        </p:nvSpPr>
        <p:spPr>
          <a:xfrm>
            <a:off x="468313" y="1196975"/>
            <a:ext cx="8229600" cy="1911350"/>
          </a:xfrm>
          <a:prstGeom prst="rect">
            <a:avLst/>
          </a:prstGeom>
        </p:spPr>
        <p:txBody>
          <a:bodyPr>
            <a:norm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zh-TW" sz="2400" b="0" dirty="0">
              <a:latin typeface="Calibri" panose="020F0502020204030204" pitchFamily="34" charset="0"/>
            </a:endParaRPr>
          </a:p>
          <a:p>
            <a:pPr lvl="1">
              <a:defRPr/>
            </a:pPr>
            <a:endParaRPr lang="zh-TW" altLang="en-US" dirty="0"/>
          </a:p>
        </p:txBody>
      </p:sp>
      <p:sp>
        <p:nvSpPr>
          <p:cNvPr id="32" name="內容版面配置區 36"/>
          <p:cNvSpPr txBox="1">
            <a:spLocks/>
          </p:cNvSpPr>
          <p:nvPr/>
        </p:nvSpPr>
        <p:spPr>
          <a:xfrm>
            <a:off x="620713" y="1575621"/>
            <a:ext cx="8229600" cy="1552190"/>
          </a:xfrm>
          <a:prstGeom prst="rect">
            <a:avLst/>
          </a:prstGeom>
        </p:spPr>
        <p:txBody>
          <a:bodyPr>
            <a:normAutofit/>
          </a:bodyPr>
          <a:lstStyle>
            <a:lvl1pPr marL="342900" indent="-342900" algn="l" rtl="0" eaLnBrk="1" fontAlgn="base" hangingPunct="1">
              <a:spcBef>
                <a:spcPct val="20000"/>
              </a:spcBef>
              <a:spcAft>
                <a:spcPct val="0"/>
              </a:spcAft>
              <a:buFont typeface="Wingdings" panose="05000000000000000000" pitchFamily="2" charset="2"/>
              <a:buChar char="v"/>
              <a:defRPr kumimoji="1" sz="2800" b="1" kern="1200">
                <a:solidFill>
                  <a:schemeClr val="accent2"/>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u"/>
              <a:defRPr kumimoji="1" sz="2400" b="1" kern="1200">
                <a:solidFill>
                  <a:schemeClr val="accent2"/>
                </a:solidFill>
                <a:latin typeface="+mn-lt"/>
                <a:ea typeface="+mn-ea"/>
                <a:cs typeface="+mn-cs"/>
              </a:defRPr>
            </a:lvl2pPr>
            <a:lvl3pPr marL="1143000" indent="-228600" algn="l" rtl="0" eaLnBrk="1" fontAlgn="base" hangingPunct="1">
              <a:spcBef>
                <a:spcPct val="20000"/>
              </a:spcBef>
              <a:spcAft>
                <a:spcPct val="0"/>
              </a:spcAft>
              <a:buFont typeface="Wingdings" panose="05000000000000000000" pitchFamily="2" charset="2"/>
              <a:buChar char="l"/>
              <a:defRPr kumimoji="1" sz="2000" b="1" kern="1200">
                <a:solidFill>
                  <a:srgbClr val="008000"/>
                </a:solidFill>
                <a:latin typeface="+mn-lt"/>
                <a:ea typeface="+mn-ea"/>
                <a:cs typeface="+mn-cs"/>
              </a:defRPr>
            </a:lvl3pPr>
            <a:lvl4pPr marL="16002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16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lang="en-US" altLang="zh-TW" sz="2400" dirty="0">
                <a:latin typeface="Calibri" panose="020F0502020204030204" pitchFamily="34" charset="0"/>
              </a:rPr>
              <a:t>However, long route and floating IP translation are overhead and make</a:t>
            </a:r>
            <a:r>
              <a:rPr lang="en-US" altLang="zh-TW" sz="2400" dirty="0">
                <a:latin typeface="Calibri" panose="020F0502020204030204" pitchFamily="34" charset="0"/>
                <a:sym typeface="Wingdings" panose="05000000000000000000" pitchFamily="2" charset="2"/>
              </a:rPr>
              <a:t> throughput drop</a:t>
            </a:r>
          </a:p>
        </p:txBody>
      </p:sp>
      <p:grpSp>
        <p:nvGrpSpPr>
          <p:cNvPr id="23" name="群組 22"/>
          <p:cNvGrpSpPr/>
          <p:nvPr/>
        </p:nvGrpSpPr>
        <p:grpSpPr>
          <a:xfrm>
            <a:off x="1681666" y="3337264"/>
            <a:ext cx="1455012" cy="1109773"/>
            <a:chOff x="883264" y="4539323"/>
            <a:chExt cx="1455012" cy="1109773"/>
          </a:xfrm>
        </p:grpSpPr>
        <p:sp>
          <p:nvSpPr>
            <p:cNvPr id="28" name="矩形 27"/>
            <p:cNvSpPr/>
            <p:nvPr/>
          </p:nvSpPr>
          <p:spPr bwMode="auto">
            <a:xfrm>
              <a:off x="883264" y="5187777"/>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a:ln>
                    <a:noFill/>
                  </a:ln>
                  <a:solidFill>
                    <a:schemeClr val="tx1"/>
                  </a:solidFill>
                  <a:effectLst/>
                  <a:latin typeface="Arial" panose="020B0604020202020204" pitchFamily="34" charset="0"/>
                  <a:ea typeface="新細明體" panose="02020500000000000000" pitchFamily="18" charset="-120"/>
                </a:rPr>
                <a:t>Compute node</a:t>
              </a:r>
              <a:endParaRPr kumimoji="1" lang="zh-TW" altLang="en-US"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29" name="圓角矩形 28"/>
            <p:cNvSpPr/>
            <p:nvPr/>
          </p:nvSpPr>
          <p:spPr bwMode="auto">
            <a:xfrm>
              <a:off x="883264" y="4539323"/>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VM</a:t>
              </a:r>
              <a:endParaRPr kumimoji="1" lang="zh-TW" altLang="en-US" sz="10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35" name="圓角矩形 34"/>
            <p:cNvSpPr/>
            <p:nvPr/>
          </p:nvSpPr>
          <p:spPr bwMode="auto">
            <a:xfrm>
              <a:off x="883264" y="4875622"/>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grpSp>
      <p:grpSp>
        <p:nvGrpSpPr>
          <p:cNvPr id="37" name="群組 36"/>
          <p:cNvGrpSpPr/>
          <p:nvPr/>
        </p:nvGrpSpPr>
        <p:grpSpPr>
          <a:xfrm>
            <a:off x="3346609" y="3334737"/>
            <a:ext cx="1455012" cy="1109773"/>
            <a:chOff x="883264" y="4539323"/>
            <a:chExt cx="1455012" cy="1109773"/>
          </a:xfrm>
        </p:grpSpPr>
        <p:sp>
          <p:nvSpPr>
            <p:cNvPr id="38" name="矩形 37"/>
            <p:cNvSpPr/>
            <p:nvPr/>
          </p:nvSpPr>
          <p:spPr bwMode="auto">
            <a:xfrm>
              <a:off x="883264" y="5187777"/>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a:ln>
                    <a:noFill/>
                  </a:ln>
                  <a:solidFill>
                    <a:schemeClr val="tx1"/>
                  </a:solidFill>
                  <a:effectLst/>
                  <a:latin typeface="Arial" panose="020B0604020202020204" pitchFamily="34" charset="0"/>
                  <a:ea typeface="新細明體" panose="02020500000000000000" pitchFamily="18" charset="-120"/>
                </a:rPr>
                <a:t>Compute node</a:t>
              </a:r>
              <a:endParaRPr kumimoji="1" lang="zh-TW" altLang="en-US"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39" name="圓角矩形 38"/>
            <p:cNvSpPr/>
            <p:nvPr/>
          </p:nvSpPr>
          <p:spPr bwMode="auto">
            <a:xfrm>
              <a:off x="883264" y="4539323"/>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VM</a:t>
              </a:r>
              <a:endParaRPr kumimoji="1" lang="zh-TW" altLang="en-US" sz="10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40" name="圓角矩形 39"/>
            <p:cNvSpPr/>
            <p:nvPr/>
          </p:nvSpPr>
          <p:spPr bwMode="auto">
            <a:xfrm>
              <a:off x="883264" y="4875622"/>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grpSp>
      <p:sp>
        <p:nvSpPr>
          <p:cNvPr id="43" name="矩形 42"/>
          <p:cNvSpPr/>
          <p:nvPr/>
        </p:nvSpPr>
        <p:spPr bwMode="auto">
          <a:xfrm>
            <a:off x="5960532" y="3999351"/>
            <a:ext cx="1455012" cy="46131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a:ln>
                  <a:noFill/>
                </a:ln>
                <a:solidFill>
                  <a:schemeClr val="tx1"/>
                </a:solidFill>
                <a:effectLst/>
                <a:latin typeface="Arial" panose="020B0604020202020204" pitchFamily="34" charset="0"/>
                <a:ea typeface="新細明體" panose="02020500000000000000" pitchFamily="18" charset="-120"/>
              </a:rPr>
              <a:t>Network node</a:t>
            </a:r>
            <a:endParaRPr kumimoji="1" lang="zh-TW" altLang="en-US"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47" name="圓角矩形 46"/>
          <p:cNvSpPr/>
          <p:nvPr/>
        </p:nvSpPr>
        <p:spPr bwMode="auto">
          <a:xfrm>
            <a:off x="5962588" y="3671036"/>
            <a:ext cx="1448716"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grpSp>
        <p:nvGrpSpPr>
          <p:cNvPr id="48" name="群組 47"/>
          <p:cNvGrpSpPr/>
          <p:nvPr/>
        </p:nvGrpSpPr>
        <p:grpSpPr>
          <a:xfrm>
            <a:off x="5960532" y="3234720"/>
            <a:ext cx="645896" cy="451694"/>
            <a:chOff x="4583113" y="4209375"/>
            <a:chExt cx="645896" cy="451694"/>
          </a:xfrm>
        </p:grpSpPr>
        <p:pic>
          <p:nvPicPr>
            <p:cNvPr id="49" name="圖片 48"/>
            <p:cNvPicPr>
              <a:picLocks noChangeAspect="1"/>
            </p:cNvPicPr>
            <p:nvPr/>
          </p:nvPicPr>
          <p:blipFill rotWithShape="1">
            <a:blip r:embed="rId5">
              <a:duotone>
                <a:prstClr val="black"/>
                <a:schemeClr val="accent6">
                  <a:tint val="45000"/>
                  <a:satMod val="400000"/>
                </a:schemeClr>
              </a:duotone>
            </a:blip>
            <a:srcRect l="6660" t="10879" r="10229" b="12403"/>
            <a:stretch/>
          </p:blipFill>
          <p:spPr>
            <a:xfrm>
              <a:off x="4704452" y="4209375"/>
              <a:ext cx="524557" cy="403506"/>
            </a:xfrm>
            <a:prstGeom prst="rect">
              <a:avLst/>
            </a:prstGeom>
          </p:spPr>
        </p:pic>
        <p:sp>
          <p:nvSpPr>
            <p:cNvPr id="50" name="文字方塊 49"/>
            <p:cNvSpPr txBox="1"/>
            <p:nvPr/>
          </p:nvSpPr>
          <p:spPr>
            <a:xfrm>
              <a:off x="4583113" y="4260959"/>
              <a:ext cx="377709" cy="400110"/>
            </a:xfrm>
            <a:prstGeom prst="rect">
              <a:avLst/>
            </a:prstGeom>
            <a:noFill/>
          </p:spPr>
          <p:txBody>
            <a:bodyPr wrap="square" rtlCol="0">
              <a:spAutoFit/>
            </a:bodyPr>
            <a:lstStyle/>
            <a:p>
              <a:r>
                <a:rPr lang="en-US" altLang="zh-TW" sz="2000" b="1" i="1" dirty="0">
                  <a:ln w="6600">
                    <a:solidFill>
                      <a:schemeClr val="accent2"/>
                    </a:solidFill>
                    <a:prstDash val="solid"/>
                  </a:ln>
                  <a:solidFill>
                    <a:srgbClr val="FFFFFF"/>
                  </a:solidFill>
                  <a:effectLst>
                    <a:outerShdw dist="38100" dir="2700000" algn="tl" rotWithShape="0">
                      <a:schemeClr val="accent2"/>
                    </a:outerShdw>
                  </a:effectLst>
                </a:rPr>
                <a:t>V</a:t>
              </a:r>
              <a:endParaRPr lang="zh-TW" altLang="en-US" sz="2000" b="1" i="1" dirty="0">
                <a:ln w="6600">
                  <a:solidFill>
                    <a:schemeClr val="accent2"/>
                  </a:solidFill>
                  <a:prstDash val="solid"/>
                </a:ln>
                <a:solidFill>
                  <a:srgbClr val="FFFFFF"/>
                </a:solidFill>
                <a:effectLst>
                  <a:outerShdw dist="38100" dir="2700000" algn="tl" rotWithShape="0">
                    <a:schemeClr val="accent2"/>
                  </a:outerShdw>
                </a:effectLst>
              </a:endParaRPr>
            </a:p>
          </p:txBody>
        </p:sp>
      </p:grpSp>
      <p:grpSp>
        <p:nvGrpSpPr>
          <p:cNvPr id="51" name="群組 50"/>
          <p:cNvGrpSpPr/>
          <p:nvPr/>
        </p:nvGrpSpPr>
        <p:grpSpPr>
          <a:xfrm>
            <a:off x="6717610" y="3227778"/>
            <a:ext cx="645896" cy="451694"/>
            <a:chOff x="4583113" y="4209375"/>
            <a:chExt cx="645896" cy="451694"/>
          </a:xfrm>
        </p:grpSpPr>
        <p:pic>
          <p:nvPicPr>
            <p:cNvPr id="52" name="圖片 51"/>
            <p:cNvPicPr>
              <a:picLocks noChangeAspect="1"/>
            </p:cNvPicPr>
            <p:nvPr/>
          </p:nvPicPr>
          <p:blipFill rotWithShape="1">
            <a:blip r:embed="rId5">
              <a:duotone>
                <a:prstClr val="black"/>
                <a:schemeClr val="accent6">
                  <a:tint val="45000"/>
                  <a:satMod val="400000"/>
                </a:schemeClr>
              </a:duotone>
            </a:blip>
            <a:srcRect l="6660" t="10879" r="10229" b="12403"/>
            <a:stretch/>
          </p:blipFill>
          <p:spPr>
            <a:xfrm>
              <a:off x="4704452" y="4209375"/>
              <a:ext cx="524557" cy="403506"/>
            </a:xfrm>
            <a:prstGeom prst="rect">
              <a:avLst/>
            </a:prstGeom>
          </p:spPr>
        </p:pic>
        <p:sp>
          <p:nvSpPr>
            <p:cNvPr id="53" name="文字方塊 52"/>
            <p:cNvSpPr txBox="1"/>
            <p:nvPr/>
          </p:nvSpPr>
          <p:spPr>
            <a:xfrm>
              <a:off x="4583113" y="4260959"/>
              <a:ext cx="377709" cy="400110"/>
            </a:xfrm>
            <a:prstGeom prst="rect">
              <a:avLst/>
            </a:prstGeom>
            <a:noFill/>
          </p:spPr>
          <p:txBody>
            <a:bodyPr wrap="square" rtlCol="0">
              <a:spAutoFit/>
            </a:bodyPr>
            <a:lstStyle/>
            <a:p>
              <a:r>
                <a:rPr lang="en-US" altLang="zh-TW" sz="2000" b="1" i="1" dirty="0">
                  <a:ln w="6600">
                    <a:solidFill>
                      <a:schemeClr val="accent2"/>
                    </a:solidFill>
                    <a:prstDash val="solid"/>
                  </a:ln>
                  <a:solidFill>
                    <a:srgbClr val="FFFFFF"/>
                  </a:solidFill>
                  <a:effectLst>
                    <a:outerShdw dist="38100" dir="2700000" algn="tl" rotWithShape="0">
                      <a:schemeClr val="accent2"/>
                    </a:outerShdw>
                  </a:effectLst>
                </a:rPr>
                <a:t>V</a:t>
              </a:r>
              <a:endParaRPr lang="zh-TW" altLang="en-US" sz="2000" b="1" i="1" dirty="0">
                <a:ln w="6600">
                  <a:solidFill>
                    <a:schemeClr val="accent2"/>
                  </a:solidFill>
                  <a:prstDash val="solid"/>
                </a:ln>
                <a:solidFill>
                  <a:srgbClr val="FFFFFF"/>
                </a:solidFill>
                <a:effectLst>
                  <a:outerShdw dist="38100" dir="2700000" algn="tl" rotWithShape="0">
                    <a:schemeClr val="accent2"/>
                  </a:outerShdw>
                </a:effectLst>
              </a:endParaRPr>
            </a:p>
          </p:txBody>
        </p:sp>
      </p:grpSp>
      <p:sp>
        <p:nvSpPr>
          <p:cNvPr id="3" name="手繪多邊形 2"/>
          <p:cNvSpPr/>
          <p:nvPr/>
        </p:nvSpPr>
        <p:spPr>
          <a:xfrm>
            <a:off x="2041410" y="3023286"/>
            <a:ext cx="5173362" cy="3428857"/>
          </a:xfrm>
          <a:custGeom>
            <a:avLst/>
            <a:gdLst>
              <a:gd name="connsiteX0" fmla="*/ 0 w 5173362"/>
              <a:gd name="connsiteY0" fmla="*/ 939114 h 3428857"/>
              <a:gd name="connsiteX1" fmla="*/ 2314833 w 5173362"/>
              <a:gd name="connsiteY1" fmla="*/ 3418703 h 3428857"/>
              <a:gd name="connsiteX2" fmla="*/ 4654378 w 5173362"/>
              <a:gd name="connsiteY2" fmla="*/ 1746422 h 3428857"/>
              <a:gd name="connsiteX3" fmla="*/ 5173362 w 5173362"/>
              <a:gd name="connsiteY3" fmla="*/ 0 h 3428857"/>
            </a:gdLst>
            <a:ahLst/>
            <a:cxnLst>
              <a:cxn ang="0">
                <a:pos x="connsiteX0" y="connsiteY0"/>
              </a:cxn>
              <a:cxn ang="0">
                <a:pos x="connsiteX1" y="connsiteY1"/>
              </a:cxn>
              <a:cxn ang="0">
                <a:pos x="connsiteX2" y="connsiteY2"/>
              </a:cxn>
              <a:cxn ang="0">
                <a:pos x="connsiteX3" y="connsiteY3"/>
              </a:cxn>
            </a:cxnLst>
            <a:rect l="l" t="t" r="r" b="b"/>
            <a:pathLst>
              <a:path w="5173362" h="3428857">
                <a:moveTo>
                  <a:pt x="0" y="939114"/>
                </a:moveTo>
                <a:cubicBezTo>
                  <a:pt x="769551" y="2111633"/>
                  <a:pt x="1539103" y="3284152"/>
                  <a:pt x="2314833" y="3418703"/>
                </a:cubicBezTo>
                <a:cubicBezTo>
                  <a:pt x="3090563" y="3553254"/>
                  <a:pt x="4177957" y="2316206"/>
                  <a:pt x="4654378" y="1746422"/>
                </a:cubicBezTo>
                <a:cubicBezTo>
                  <a:pt x="5130799" y="1176638"/>
                  <a:pt x="5152080" y="588319"/>
                  <a:pt x="5173362"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手繪多邊形 4"/>
          <p:cNvSpPr/>
          <p:nvPr/>
        </p:nvSpPr>
        <p:spPr>
          <a:xfrm>
            <a:off x="3754880" y="3006810"/>
            <a:ext cx="2578444" cy="2734799"/>
          </a:xfrm>
          <a:custGeom>
            <a:avLst/>
            <a:gdLst>
              <a:gd name="connsiteX0" fmla="*/ 2578444 w 2578444"/>
              <a:gd name="connsiteY0" fmla="*/ 0 h 2734799"/>
              <a:gd name="connsiteX1" fmla="*/ 1993557 w 2578444"/>
              <a:gd name="connsiteY1" fmla="*/ 1853514 h 2734799"/>
              <a:gd name="connsiteX2" fmla="*/ 988541 w 2578444"/>
              <a:gd name="connsiteY2" fmla="*/ 2710249 h 2734799"/>
              <a:gd name="connsiteX3" fmla="*/ 0 w 2578444"/>
              <a:gd name="connsiteY3" fmla="*/ 963827 h 2734799"/>
            </a:gdLst>
            <a:ahLst/>
            <a:cxnLst>
              <a:cxn ang="0">
                <a:pos x="connsiteX0" y="connsiteY0"/>
              </a:cxn>
              <a:cxn ang="0">
                <a:pos x="connsiteX1" y="connsiteY1"/>
              </a:cxn>
              <a:cxn ang="0">
                <a:pos x="connsiteX2" y="connsiteY2"/>
              </a:cxn>
              <a:cxn ang="0">
                <a:pos x="connsiteX3" y="connsiteY3"/>
              </a:cxn>
            </a:cxnLst>
            <a:rect l="l" t="t" r="r" b="b"/>
            <a:pathLst>
              <a:path w="2578444" h="2734799">
                <a:moveTo>
                  <a:pt x="2578444" y="0"/>
                </a:moveTo>
                <a:cubicBezTo>
                  <a:pt x="2418492" y="700903"/>
                  <a:pt x="2258541" y="1401806"/>
                  <a:pt x="1993557" y="1853514"/>
                </a:cubicBezTo>
                <a:cubicBezTo>
                  <a:pt x="1728573" y="2305222"/>
                  <a:pt x="1320800" y="2858530"/>
                  <a:pt x="988541" y="2710249"/>
                </a:cubicBezTo>
                <a:cubicBezTo>
                  <a:pt x="656282" y="2561968"/>
                  <a:pt x="328141" y="1762897"/>
                  <a:pt x="0" y="963827"/>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1452947" y="2959386"/>
            <a:ext cx="1176925" cy="369332"/>
          </a:xfrm>
          <a:prstGeom prst="rect">
            <a:avLst/>
          </a:prstGeom>
          <a:noFill/>
        </p:spPr>
        <p:txBody>
          <a:bodyPr wrap="none" rtlCol="0">
            <a:spAutoFit/>
          </a:bodyPr>
          <a:lstStyle/>
          <a:p>
            <a:r>
              <a:rPr lang="en-US" altLang="zh-TW" dirty="0"/>
              <a:t>172.16.1.3</a:t>
            </a:r>
            <a:endParaRPr lang="zh-TW" altLang="en-US" dirty="0"/>
          </a:p>
        </p:txBody>
      </p:sp>
      <p:sp>
        <p:nvSpPr>
          <p:cNvPr id="57" name="文字方塊 56"/>
          <p:cNvSpPr txBox="1"/>
          <p:nvPr/>
        </p:nvSpPr>
        <p:spPr>
          <a:xfrm>
            <a:off x="3218335" y="2951032"/>
            <a:ext cx="942887" cy="369332"/>
          </a:xfrm>
          <a:prstGeom prst="rect">
            <a:avLst/>
          </a:prstGeom>
          <a:noFill/>
        </p:spPr>
        <p:txBody>
          <a:bodyPr wrap="none" rtlCol="0">
            <a:spAutoFit/>
          </a:bodyPr>
          <a:lstStyle/>
          <a:p>
            <a:r>
              <a:rPr lang="en-US" altLang="zh-TW" dirty="0"/>
              <a:t>10.1.1.4</a:t>
            </a:r>
            <a:endParaRPr lang="zh-TW" altLang="en-US" dirty="0"/>
          </a:p>
        </p:txBody>
      </p:sp>
      <p:grpSp>
        <p:nvGrpSpPr>
          <p:cNvPr id="15" name="群組 14"/>
          <p:cNvGrpSpPr/>
          <p:nvPr/>
        </p:nvGrpSpPr>
        <p:grpSpPr>
          <a:xfrm>
            <a:off x="5793832" y="2223087"/>
            <a:ext cx="1915909" cy="791351"/>
            <a:chOff x="5793832" y="2223087"/>
            <a:chExt cx="1915909" cy="791351"/>
          </a:xfrm>
        </p:grpSpPr>
        <p:sp>
          <p:nvSpPr>
            <p:cNvPr id="54" name="矩形 53"/>
            <p:cNvSpPr/>
            <p:nvPr/>
          </p:nvSpPr>
          <p:spPr bwMode="auto">
            <a:xfrm>
              <a:off x="6024281" y="2553119"/>
              <a:ext cx="1455012" cy="461319"/>
            </a:xfrm>
            <a:prstGeom prst="rect">
              <a:avLst/>
            </a:prstGeom>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dirty="0">
                  <a:ln>
                    <a:noFill/>
                  </a:ln>
                  <a:solidFill>
                    <a:schemeClr val="tx1"/>
                  </a:solidFill>
                  <a:effectLst/>
                  <a:latin typeface="Arial" panose="020B0604020202020204" pitchFamily="34" charset="0"/>
                  <a:ea typeface="新細明體" panose="02020500000000000000" pitchFamily="18" charset="-120"/>
                </a:rPr>
                <a:t>Floating IP</a:t>
              </a:r>
              <a:endParaRPr kumimoji="1" lang="zh-TW" altLang="en-US"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58" name="文字方塊 57"/>
            <p:cNvSpPr txBox="1"/>
            <p:nvPr/>
          </p:nvSpPr>
          <p:spPr>
            <a:xfrm>
              <a:off x="5793832" y="2223087"/>
              <a:ext cx="1915909" cy="369332"/>
            </a:xfrm>
            <a:prstGeom prst="rect">
              <a:avLst/>
            </a:prstGeom>
            <a:noFill/>
          </p:spPr>
          <p:txBody>
            <a:bodyPr wrap="none" rtlCol="0">
              <a:spAutoFit/>
            </a:bodyPr>
            <a:lstStyle/>
            <a:p>
              <a:r>
                <a:rPr lang="en-US" altLang="zh-TW" dirty="0"/>
                <a:t>192.168.100.123</a:t>
              </a:r>
              <a:endParaRPr lang="zh-TW" altLang="en-US" dirty="0"/>
            </a:p>
          </p:txBody>
        </p:sp>
      </p:grpSp>
      <p:sp>
        <p:nvSpPr>
          <p:cNvPr id="4" name="文字方塊 3"/>
          <p:cNvSpPr txBox="1"/>
          <p:nvPr/>
        </p:nvSpPr>
        <p:spPr>
          <a:xfrm>
            <a:off x="570453" y="3381770"/>
            <a:ext cx="774571" cy="646331"/>
          </a:xfrm>
          <a:prstGeom prst="rect">
            <a:avLst/>
          </a:prstGeom>
          <a:solidFill>
            <a:schemeClr val="bg1"/>
          </a:solidFill>
          <a:ln>
            <a:solidFill>
              <a:schemeClr val="tx1"/>
            </a:solidFill>
          </a:ln>
        </p:spPr>
        <p:txBody>
          <a:bodyPr wrap="none" rtlCol="0">
            <a:spAutoFit/>
          </a:bodyPr>
          <a:lstStyle/>
          <a:p>
            <a:r>
              <a:rPr lang="en-US" altLang="zh-TW" dirty="0" err="1"/>
              <a:t>iPerf</a:t>
            </a:r>
            <a:endParaRPr lang="en-US" altLang="zh-TW" dirty="0"/>
          </a:p>
          <a:p>
            <a:r>
              <a:rPr lang="en-US" altLang="zh-TW" dirty="0"/>
              <a:t>Client</a:t>
            </a:r>
            <a:endParaRPr lang="zh-TW" altLang="en-US" dirty="0"/>
          </a:p>
        </p:txBody>
      </p:sp>
      <p:sp>
        <p:nvSpPr>
          <p:cNvPr id="34" name="文字方塊 33"/>
          <p:cNvSpPr txBox="1"/>
          <p:nvPr/>
        </p:nvSpPr>
        <p:spPr>
          <a:xfrm>
            <a:off x="4309236" y="3124801"/>
            <a:ext cx="864339" cy="646331"/>
          </a:xfrm>
          <a:prstGeom prst="rect">
            <a:avLst/>
          </a:prstGeom>
          <a:solidFill>
            <a:schemeClr val="bg1"/>
          </a:solidFill>
          <a:ln>
            <a:solidFill>
              <a:schemeClr val="tx1"/>
            </a:solidFill>
          </a:ln>
        </p:spPr>
        <p:txBody>
          <a:bodyPr wrap="none" rtlCol="0">
            <a:spAutoFit/>
          </a:bodyPr>
          <a:lstStyle/>
          <a:p>
            <a:r>
              <a:rPr lang="en-US" altLang="zh-TW" dirty="0" err="1"/>
              <a:t>iPerf</a:t>
            </a:r>
            <a:endParaRPr lang="en-US" altLang="zh-TW" dirty="0"/>
          </a:p>
          <a:p>
            <a:r>
              <a:rPr lang="en-US" altLang="zh-TW" dirty="0"/>
              <a:t>Server</a:t>
            </a:r>
            <a:endParaRPr lang="zh-TW" altLang="en-US" dirty="0"/>
          </a:p>
        </p:txBody>
      </p:sp>
      <p:sp>
        <p:nvSpPr>
          <p:cNvPr id="7" name="文字方塊 6"/>
          <p:cNvSpPr txBox="1"/>
          <p:nvPr/>
        </p:nvSpPr>
        <p:spPr>
          <a:xfrm>
            <a:off x="6020154" y="5592713"/>
            <a:ext cx="3031599" cy="923330"/>
          </a:xfrm>
          <a:prstGeom prst="rect">
            <a:avLst/>
          </a:prstGeom>
          <a:noFill/>
        </p:spPr>
        <p:txBody>
          <a:bodyPr wrap="none" rtlCol="0">
            <a:spAutoFit/>
          </a:bodyPr>
          <a:lstStyle/>
          <a:p>
            <a:r>
              <a:rPr lang="en-US" altLang="zh-TW" dirty="0"/>
              <a:t>Public Net: 140.96.102.0/24</a:t>
            </a:r>
          </a:p>
          <a:p>
            <a:r>
              <a:rPr lang="en-US" altLang="zh-TW" dirty="0"/>
              <a:t>Subnet 1: 172.16.1.0/24</a:t>
            </a:r>
          </a:p>
          <a:p>
            <a:r>
              <a:rPr lang="en-US" altLang="zh-TW" dirty="0"/>
              <a:t>Subnet 2: 10.1.1.0/24</a:t>
            </a:r>
            <a:endParaRPr lang="zh-TW" altLang="en-US" dirty="0"/>
          </a:p>
        </p:txBody>
      </p:sp>
      <p:grpSp>
        <p:nvGrpSpPr>
          <p:cNvPr id="10" name="群組 9"/>
          <p:cNvGrpSpPr/>
          <p:nvPr/>
        </p:nvGrpSpPr>
        <p:grpSpPr>
          <a:xfrm>
            <a:off x="2778815" y="2423203"/>
            <a:ext cx="1915909" cy="547682"/>
            <a:chOff x="2778815" y="2423203"/>
            <a:chExt cx="1915909" cy="547682"/>
          </a:xfrm>
        </p:grpSpPr>
        <p:sp>
          <p:nvSpPr>
            <p:cNvPr id="6" name="文字方塊 5"/>
            <p:cNvSpPr txBox="1"/>
            <p:nvPr/>
          </p:nvSpPr>
          <p:spPr>
            <a:xfrm>
              <a:off x="2778815" y="2423203"/>
              <a:ext cx="1915909" cy="369332"/>
            </a:xfrm>
            <a:prstGeom prst="rect">
              <a:avLst/>
            </a:prstGeom>
            <a:noFill/>
          </p:spPr>
          <p:txBody>
            <a:bodyPr wrap="none" rtlCol="0">
              <a:spAutoFit/>
            </a:bodyPr>
            <a:lstStyle/>
            <a:p>
              <a:r>
                <a:rPr lang="en-US" altLang="zh-TW" dirty="0">
                  <a:sym typeface="Wingdings" panose="05000000000000000000" pitchFamily="2" charset="2"/>
                </a:rPr>
                <a:t>192.168.100.123</a:t>
              </a:r>
              <a:endParaRPr lang="zh-TW" altLang="en-US" dirty="0"/>
            </a:p>
          </p:txBody>
        </p:sp>
        <p:sp>
          <p:nvSpPr>
            <p:cNvPr id="8" name="向上箭號 7"/>
            <p:cNvSpPr/>
            <p:nvPr/>
          </p:nvSpPr>
          <p:spPr bwMode="auto">
            <a:xfrm>
              <a:off x="3545718" y="2798363"/>
              <a:ext cx="484632" cy="172522"/>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panose="020B0604020202020204" pitchFamily="34" charset="0"/>
                <a:ea typeface="新細明體" panose="02020500000000000000" pitchFamily="18" charset="-120"/>
              </a:endParaRPr>
            </a:p>
          </p:txBody>
        </p:sp>
      </p:grpSp>
      <p:cxnSp>
        <p:nvCxnSpPr>
          <p:cNvPr id="12" name="直線單箭頭接點 11"/>
          <p:cNvCxnSpPr>
            <a:stCxn id="34" idx="1"/>
            <a:endCxn id="39" idx="3"/>
          </p:cNvCxnSpPr>
          <p:nvPr/>
        </p:nvCxnSpPr>
        <p:spPr bwMode="auto">
          <a:xfrm flipH="1">
            <a:off x="4030350" y="3447967"/>
            <a:ext cx="278886" cy="4054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線單箭頭接點 13"/>
          <p:cNvCxnSpPr>
            <a:stCxn id="4" idx="3"/>
            <a:endCxn id="29" idx="1"/>
          </p:cNvCxnSpPr>
          <p:nvPr/>
        </p:nvCxnSpPr>
        <p:spPr bwMode="auto">
          <a:xfrm flipV="1">
            <a:off x="1345024" y="3491040"/>
            <a:ext cx="336642" cy="2138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2007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NEUTRON: Availability Zones </a:t>
            </a:r>
            <a:endParaRPr lang="zh-TW" altLang="en-US" dirty="0"/>
          </a:p>
        </p:txBody>
      </p:sp>
      <p:sp>
        <p:nvSpPr>
          <p:cNvPr id="3" name="內容版面配置區 2"/>
          <p:cNvSpPr>
            <a:spLocks noGrp="1"/>
          </p:cNvSpPr>
          <p:nvPr>
            <p:ph idx="1"/>
          </p:nvPr>
        </p:nvSpPr>
        <p:spPr>
          <a:xfrm>
            <a:off x="429098" y="1754980"/>
            <a:ext cx="7886700" cy="1972018"/>
          </a:xfrm>
        </p:spPr>
        <p:txBody>
          <a:bodyPr>
            <a:noAutofit/>
          </a:bodyPr>
          <a:lstStyle/>
          <a:p>
            <a:r>
              <a:rPr lang="en-US" altLang="zh-TW" sz="2400" dirty="0">
                <a:latin typeface="Calibri" panose="020F0502020204030204" pitchFamily="34" charset="0"/>
              </a:rPr>
              <a:t>Nodes are grouped as availability zones for </a:t>
            </a:r>
            <a:r>
              <a:rPr lang="en-US" altLang="zh-TW" sz="2400" dirty="0" err="1">
                <a:latin typeface="Calibri" panose="020F0502020204030204" pitchFamily="34" charset="0"/>
              </a:rPr>
              <a:t>vRouters</a:t>
            </a:r>
            <a:endParaRPr lang="en-US" altLang="zh-TW" sz="2400" dirty="0">
              <a:latin typeface="Calibri" panose="020F0502020204030204" pitchFamily="34" charset="0"/>
            </a:endParaRPr>
          </a:p>
          <a:p>
            <a:r>
              <a:rPr lang="en-US" altLang="zh-TW" sz="2400" dirty="0">
                <a:latin typeface="Calibri" panose="020F0502020204030204" pitchFamily="34" charset="0"/>
              </a:rPr>
              <a:t>L3 agents are deployed in each compute node to enable </a:t>
            </a:r>
            <a:r>
              <a:rPr lang="en-US" altLang="zh-TW" sz="2400" dirty="0" err="1">
                <a:latin typeface="Calibri" panose="020F0502020204030204" pitchFamily="34" charset="0"/>
              </a:rPr>
              <a:t>vRouter</a:t>
            </a:r>
            <a:r>
              <a:rPr lang="en-US" altLang="zh-TW" sz="2400" dirty="0">
                <a:latin typeface="Calibri" panose="020F0502020204030204" pitchFamily="34" charset="0"/>
              </a:rPr>
              <a:t> availability zones</a:t>
            </a:r>
          </a:p>
        </p:txBody>
      </p:sp>
      <p:sp>
        <p:nvSpPr>
          <p:cNvPr id="24" name="橢圓 23"/>
          <p:cNvSpPr/>
          <p:nvPr/>
        </p:nvSpPr>
        <p:spPr>
          <a:xfrm>
            <a:off x="4761469" y="3972970"/>
            <a:ext cx="3649363" cy="2551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1751290" y="4353233"/>
            <a:ext cx="2903835" cy="2456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p:cNvSpPr txBox="1"/>
          <p:nvPr/>
        </p:nvSpPr>
        <p:spPr>
          <a:xfrm>
            <a:off x="3393989" y="6225745"/>
            <a:ext cx="817788" cy="369332"/>
          </a:xfrm>
          <a:prstGeom prst="rect">
            <a:avLst/>
          </a:prstGeom>
          <a:noFill/>
        </p:spPr>
        <p:txBody>
          <a:bodyPr wrap="none" rtlCol="0">
            <a:spAutoFit/>
          </a:bodyPr>
          <a:lstStyle/>
          <a:p>
            <a:r>
              <a:rPr lang="en-US" altLang="zh-TW" dirty="0"/>
              <a:t>Zone 1</a:t>
            </a:r>
            <a:endParaRPr lang="zh-TW" altLang="en-US" dirty="0"/>
          </a:p>
        </p:txBody>
      </p:sp>
      <p:sp>
        <p:nvSpPr>
          <p:cNvPr id="27" name="文字方塊 26"/>
          <p:cNvSpPr txBox="1"/>
          <p:nvPr/>
        </p:nvSpPr>
        <p:spPr>
          <a:xfrm>
            <a:off x="6631923" y="5925071"/>
            <a:ext cx="817788" cy="369332"/>
          </a:xfrm>
          <a:prstGeom prst="rect">
            <a:avLst/>
          </a:prstGeom>
          <a:noFill/>
        </p:spPr>
        <p:txBody>
          <a:bodyPr wrap="none" rtlCol="0">
            <a:spAutoFit/>
          </a:bodyPr>
          <a:lstStyle/>
          <a:p>
            <a:r>
              <a:rPr lang="en-US" altLang="zh-TW" dirty="0"/>
              <a:t>Zone 2</a:t>
            </a:r>
            <a:endParaRPr lang="zh-TW" altLang="en-US" dirty="0"/>
          </a:p>
        </p:txBody>
      </p:sp>
      <p:pic>
        <p:nvPicPr>
          <p:cNvPr id="28" name="圖片 27"/>
          <p:cNvPicPr>
            <a:picLocks noChangeAspect="1"/>
          </p:cNvPicPr>
          <p:nvPr/>
        </p:nvPicPr>
        <p:blipFill rotWithShape="1">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backgroundRemoval t="926" b="81481" l="10494" r="90741"/>
                    </a14:imgEffect>
                  </a14:imgLayer>
                </a14:imgProps>
              </a:ext>
              <a:ext uri="{28A0092B-C50C-407E-A947-70E740481C1C}">
                <a14:useLocalDpi xmlns:a14="http://schemas.microsoft.com/office/drawing/2010/main" val="0"/>
              </a:ext>
            </a:extLst>
          </a:blip>
          <a:srcRect l="9960" r="8892" b="18168"/>
          <a:stretch/>
        </p:blipFill>
        <p:spPr>
          <a:xfrm>
            <a:off x="429098" y="3750244"/>
            <a:ext cx="715962" cy="481331"/>
          </a:xfrm>
          <a:prstGeom prst="rect">
            <a:avLst/>
          </a:prstGeom>
        </p:spPr>
      </p:pic>
      <p:sp>
        <p:nvSpPr>
          <p:cNvPr id="29" name="手繪多邊形 28"/>
          <p:cNvSpPr/>
          <p:nvPr/>
        </p:nvSpPr>
        <p:spPr>
          <a:xfrm>
            <a:off x="1169772" y="4028303"/>
            <a:ext cx="2092361" cy="1176031"/>
          </a:xfrm>
          <a:custGeom>
            <a:avLst/>
            <a:gdLst>
              <a:gd name="connsiteX0" fmla="*/ 0 w 1260389"/>
              <a:gd name="connsiteY0" fmla="*/ 0 h 1375719"/>
              <a:gd name="connsiteX1" fmla="*/ 733168 w 1260389"/>
              <a:gd name="connsiteY1" fmla="*/ 280086 h 1375719"/>
              <a:gd name="connsiteX2" fmla="*/ 1260389 w 1260389"/>
              <a:gd name="connsiteY2" fmla="*/ 1375719 h 1375719"/>
            </a:gdLst>
            <a:ahLst/>
            <a:cxnLst>
              <a:cxn ang="0">
                <a:pos x="connsiteX0" y="connsiteY0"/>
              </a:cxn>
              <a:cxn ang="0">
                <a:pos x="connsiteX1" y="connsiteY1"/>
              </a:cxn>
              <a:cxn ang="0">
                <a:pos x="connsiteX2" y="connsiteY2"/>
              </a:cxn>
            </a:cxnLst>
            <a:rect l="l" t="t" r="r" b="b"/>
            <a:pathLst>
              <a:path w="1260389" h="1375719">
                <a:moveTo>
                  <a:pt x="0" y="0"/>
                </a:moveTo>
                <a:cubicBezTo>
                  <a:pt x="261551" y="25400"/>
                  <a:pt x="523103" y="50800"/>
                  <a:pt x="733168" y="280086"/>
                </a:cubicBezTo>
                <a:cubicBezTo>
                  <a:pt x="943233" y="509373"/>
                  <a:pt x="1101811" y="942546"/>
                  <a:pt x="1260389" y="1375719"/>
                </a:cubicBezTo>
              </a:path>
            </a:pathLst>
          </a:custGeom>
          <a:noFill/>
          <a:ln>
            <a:solidFill>
              <a:schemeClr val="tx1"/>
            </a:solidFill>
            <a:prstDash val="dash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手繪多邊形 29"/>
          <p:cNvSpPr/>
          <p:nvPr/>
        </p:nvSpPr>
        <p:spPr>
          <a:xfrm>
            <a:off x="1161534" y="3865537"/>
            <a:ext cx="5000369" cy="893056"/>
          </a:xfrm>
          <a:custGeom>
            <a:avLst/>
            <a:gdLst>
              <a:gd name="connsiteX0" fmla="*/ 0 w 2751438"/>
              <a:gd name="connsiteY0" fmla="*/ 96863 h 533468"/>
              <a:gd name="connsiteX1" fmla="*/ 1482811 w 2751438"/>
              <a:gd name="connsiteY1" fmla="*/ 30960 h 533468"/>
              <a:gd name="connsiteX2" fmla="*/ 2751438 w 2751438"/>
              <a:gd name="connsiteY2" fmla="*/ 533468 h 533468"/>
            </a:gdLst>
            <a:ahLst/>
            <a:cxnLst>
              <a:cxn ang="0">
                <a:pos x="connsiteX0" y="connsiteY0"/>
              </a:cxn>
              <a:cxn ang="0">
                <a:pos x="connsiteX1" y="connsiteY1"/>
              </a:cxn>
              <a:cxn ang="0">
                <a:pos x="connsiteX2" y="connsiteY2"/>
              </a:cxn>
            </a:cxnLst>
            <a:rect l="l" t="t" r="r" b="b"/>
            <a:pathLst>
              <a:path w="2751438" h="533468">
                <a:moveTo>
                  <a:pt x="0" y="96863"/>
                </a:moveTo>
                <a:cubicBezTo>
                  <a:pt x="512119" y="27527"/>
                  <a:pt x="1024238" y="-41808"/>
                  <a:pt x="1482811" y="30960"/>
                </a:cubicBezTo>
                <a:cubicBezTo>
                  <a:pt x="1941384" y="103728"/>
                  <a:pt x="2346411" y="318598"/>
                  <a:pt x="2751438" y="533468"/>
                </a:cubicBezTo>
              </a:path>
            </a:pathLst>
          </a:custGeom>
          <a:noFill/>
          <a:ln>
            <a:solidFill>
              <a:schemeClr val="tx1"/>
            </a:solidFill>
            <a:prstDash val="dash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30"/>
          <p:cNvSpPr/>
          <p:nvPr/>
        </p:nvSpPr>
        <p:spPr>
          <a:xfrm>
            <a:off x="1153296" y="3613113"/>
            <a:ext cx="6441989" cy="813776"/>
          </a:xfrm>
          <a:custGeom>
            <a:avLst/>
            <a:gdLst>
              <a:gd name="connsiteX0" fmla="*/ 0 w 6219568"/>
              <a:gd name="connsiteY0" fmla="*/ 258671 h 1197784"/>
              <a:gd name="connsiteX1" fmla="*/ 2380735 w 6219568"/>
              <a:gd name="connsiteY1" fmla="*/ 28011 h 1197784"/>
              <a:gd name="connsiteX2" fmla="*/ 4563762 w 6219568"/>
              <a:gd name="connsiteY2" fmla="*/ 135103 h 1197784"/>
              <a:gd name="connsiteX3" fmla="*/ 6219568 w 6219568"/>
              <a:gd name="connsiteY3" fmla="*/ 1197784 h 1197784"/>
            </a:gdLst>
            <a:ahLst/>
            <a:cxnLst>
              <a:cxn ang="0">
                <a:pos x="connsiteX0" y="connsiteY0"/>
              </a:cxn>
              <a:cxn ang="0">
                <a:pos x="connsiteX1" y="connsiteY1"/>
              </a:cxn>
              <a:cxn ang="0">
                <a:pos x="connsiteX2" y="connsiteY2"/>
              </a:cxn>
              <a:cxn ang="0">
                <a:pos x="connsiteX3" y="connsiteY3"/>
              </a:cxn>
            </a:cxnLst>
            <a:rect l="l" t="t" r="r" b="b"/>
            <a:pathLst>
              <a:path w="6219568" h="1197784">
                <a:moveTo>
                  <a:pt x="0" y="258671"/>
                </a:moveTo>
                <a:cubicBezTo>
                  <a:pt x="810054" y="153638"/>
                  <a:pt x="1620108" y="48606"/>
                  <a:pt x="2380735" y="28011"/>
                </a:cubicBezTo>
                <a:cubicBezTo>
                  <a:pt x="3141362" y="7416"/>
                  <a:pt x="3923957" y="-59859"/>
                  <a:pt x="4563762" y="135103"/>
                </a:cubicBezTo>
                <a:cubicBezTo>
                  <a:pt x="5203567" y="330065"/>
                  <a:pt x="5711567" y="763924"/>
                  <a:pt x="6219568" y="1197784"/>
                </a:cubicBezTo>
              </a:path>
            </a:pathLst>
          </a:custGeom>
          <a:noFill/>
          <a:ln>
            <a:solidFill>
              <a:schemeClr val="tx1"/>
            </a:solidFill>
            <a:prstDash val="dash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p:cNvSpPr txBox="1"/>
          <p:nvPr/>
        </p:nvSpPr>
        <p:spPr>
          <a:xfrm>
            <a:off x="290789" y="4188490"/>
            <a:ext cx="992579" cy="369332"/>
          </a:xfrm>
          <a:prstGeom prst="rect">
            <a:avLst/>
          </a:prstGeom>
          <a:noFill/>
        </p:spPr>
        <p:txBody>
          <a:bodyPr wrap="none" rtlCol="0">
            <a:spAutoFit/>
          </a:bodyPr>
          <a:lstStyle/>
          <a:p>
            <a:r>
              <a:rPr lang="en-US" altLang="zh-TW" dirty="0" err="1"/>
              <a:t>vRouter</a:t>
            </a:r>
            <a:endParaRPr lang="zh-TW" altLang="en-US" dirty="0"/>
          </a:p>
        </p:txBody>
      </p:sp>
      <p:sp>
        <p:nvSpPr>
          <p:cNvPr id="37" name="文字方塊 36"/>
          <p:cNvSpPr txBox="1"/>
          <p:nvPr/>
        </p:nvSpPr>
        <p:spPr>
          <a:xfrm>
            <a:off x="293690" y="3830013"/>
            <a:ext cx="377709" cy="523220"/>
          </a:xfrm>
          <a:prstGeom prst="rect">
            <a:avLst/>
          </a:prstGeom>
          <a:noFill/>
        </p:spPr>
        <p:txBody>
          <a:bodyPr wrap="square" rtlCol="0">
            <a:spAutoFit/>
          </a:bodyPr>
          <a:lstStyle/>
          <a:p>
            <a:r>
              <a:rPr lang="en-US" altLang="zh-TW" sz="2800" b="1" i="1" dirty="0">
                <a:ln w="6600">
                  <a:solidFill>
                    <a:schemeClr val="accent2"/>
                  </a:solidFill>
                  <a:prstDash val="solid"/>
                </a:ln>
                <a:solidFill>
                  <a:srgbClr val="FFFFFF"/>
                </a:solidFill>
                <a:effectLst>
                  <a:outerShdw dist="38100" dir="2700000" algn="tl" rotWithShape="0">
                    <a:schemeClr val="accent2"/>
                  </a:outerShdw>
                </a:effectLst>
              </a:rPr>
              <a:t>V</a:t>
            </a:r>
            <a:endParaRPr lang="zh-TW" altLang="en-US" sz="2800" b="1" i="1" dirty="0">
              <a:ln w="6600">
                <a:solidFill>
                  <a:schemeClr val="accent2"/>
                </a:solidFill>
                <a:prstDash val="solid"/>
              </a:ln>
              <a:solidFill>
                <a:srgbClr val="FFFFFF"/>
              </a:solidFill>
              <a:effectLst>
                <a:outerShdw dist="38100" dir="2700000" algn="tl" rotWithShape="0">
                  <a:schemeClr val="accent2"/>
                </a:outerShdw>
              </a:effectLst>
            </a:endParaRPr>
          </a:p>
        </p:txBody>
      </p:sp>
      <p:grpSp>
        <p:nvGrpSpPr>
          <p:cNvPr id="4" name="群組 3"/>
          <p:cNvGrpSpPr/>
          <p:nvPr/>
        </p:nvGrpSpPr>
        <p:grpSpPr>
          <a:xfrm>
            <a:off x="2173545" y="5244179"/>
            <a:ext cx="1458125" cy="1041577"/>
            <a:chOff x="2180523" y="5295384"/>
            <a:chExt cx="1458125" cy="1041577"/>
          </a:xfrm>
        </p:grpSpPr>
        <p:sp>
          <p:nvSpPr>
            <p:cNvPr id="12" name="圓角矩形 11"/>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sp>
          <p:nvSpPr>
            <p:cNvPr id="39" name="矩形 38"/>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40" name="矩形 39"/>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grpSp>
        <p:nvGrpSpPr>
          <p:cNvPr id="35" name="群組 34"/>
          <p:cNvGrpSpPr/>
          <p:nvPr/>
        </p:nvGrpSpPr>
        <p:grpSpPr>
          <a:xfrm>
            <a:off x="5077380" y="4883494"/>
            <a:ext cx="1458125" cy="1041577"/>
            <a:chOff x="2180523" y="5295384"/>
            <a:chExt cx="1458125" cy="1041577"/>
          </a:xfrm>
        </p:grpSpPr>
        <p:sp>
          <p:nvSpPr>
            <p:cNvPr id="41" name="圓角矩形 40"/>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sp>
          <p:nvSpPr>
            <p:cNvPr id="56" name="矩形 55"/>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57" name="矩形 56"/>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grpSp>
        <p:nvGrpSpPr>
          <p:cNvPr id="58" name="群組 57"/>
          <p:cNvGrpSpPr/>
          <p:nvPr/>
        </p:nvGrpSpPr>
        <p:grpSpPr>
          <a:xfrm>
            <a:off x="6746581" y="4492662"/>
            <a:ext cx="1458125" cy="1041577"/>
            <a:chOff x="2180523" y="5295384"/>
            <a:chExt cx="1458125" cy="1041577"/>
          </a:xfrm>
        </p:grpSpPr>
        <p:sp>
          <p:nvSpPr>
            <p:cNvPr id="59" name="圓角矩形 58"/>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sp>
          <p:nvSpPr>
            <p:cNvPr id="60" name="矩形 59"/>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61" name="矩形 60"/>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spTree>
    <p:extLst>
      <p:ext uri="{BB962C8B-B14F-4D97-AF65-F5344CB8AC3E}">
        <p14:creationId xmlns:p14="http://schemas.microsoft.com/office/powerpoint/2010/main" val="2565866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NEUTRON: Define Router Availability Zones</a:t>
            </a:r>
            <a:endParaRPr lang="zh-TW" altLang="en-US" dirty="0"/>
          </a:p>
        </p:txBody>
      </p:sp>
      <p:sp>
        <p:nvSpPr>
          <p:cNvPr id="3" name="內容版面配置區 2"/>
          <p:cNvSpPr>
            <a:spLocks noGrp="1"/>
          </p:cNvSpPr>
          <p:nvPr>
            <p:ph idx="1"/>
          </p:nvPr>
        </p:nvSpPr>
        <p:spPr>
          <a:xfrm>
            <a:off x="457200" y="1877601"/>
            <a:ext cx="8229600" cy="1966784"/>
          </a:xfrm>
        </p:spPr>
        <p:txBody>
          <a:bodyPr/>
          <a:lstStyle/>
          <a:p>
            <a:pPr>
              <a:lnSpc>
                <a:spcPct val="70000"/>
              </a:lnSpc>
              <a:defRPr/>
            </a:pPr>
            <a:r>
              <a:rPr lang="en-US" altLang="zh-TW" sz="2400" dirty="0">
                <a:latin typeface="Calibri" panose="020F0502020204030204" pitchFamily="34" charset="0"/>
              </a:rPr>
              <a:t>An administrator defines </a:t>
            </a:r>
            <a:r>
              <a:rPr lang="en-US" altLang="zh-TW" sz="2400" dirty="0" err="1">
                <a:latin typeface="Calibri" panose="020F0502020204030204" pitchFamily="34" charset="0"/>
              </a:rPr>
              <a:t>vRouter</a:t>
            </a:r>
            <a:r>
              <a:rPr lang="en-US" altLang="zh-TW" sz="2400" dirty="0">
                <a:latin typeface="Calibri" panose="020F0502020204030204" pitchFamily="34" charset="0"/>
              </a:rPr>
              <a:t> availability zones</a:t>
            </a:r>
          </a:p>
          <a:p>
            <a:pPr>
              <a:lnSpc>
                <a:spcPct val="70000"/>
              </a:lnSpc>
              <a:defRPr/>
            </a:pPr>
            <a:r>
              <a:rPr lang="en-US" altLang="zh-TW" sz="2400" dirty="0">
                <a:latin typeface="Calibri" panose="020F0502020204030204" pitchFamily="34" charset="0"/>
              </a:rPr>
              <a:t>We setup the attribute “</a:t>
            </a:r>
            <a:r>
              <a:rPr lang="en-US" altLang="zh-TW" sz="2400" dirty="0" err="1">
                <a:latin typeface="Calibri" panose="020F0502020204030204" pitchFamily="34" charset="0"/>
              </a:rPr>
              <a:t>availability_zone</a:t>
            </a:r>
            <a:r>
              <a:rPr lang="en-US" altLang="zh-TW" sz="2400" dirty="0">
                <a:latin typeface="Calibri" panose="020F0502020204030204" pitchFamily="34" charset="0"/>
              </a:rPr>
              <a:t>” in </a:t>
            </a:r>
            <a:r>
              <a:rPr lang="en-US" altLang="zh-TW" sz="2400" dirty="0" err="1">
                <a:latin typeface="Calibri" panose="020F0502020204030204" pitchFamily="34" charset="0"/>
              </a:rPr>
              <a:t>neutron.conf</a:t>
            </a:r>
            <a:r>
              <a:rPr lang="en-US" altLang="zh-TW" sz="2400" dirty="0">
                <a:latin typeface="Calibri" panose="020F0502020204030204" pitchFamily="34" charset="0"/>
              </a:rPr>
              <a:t> to define the availability zone</a:t>
            </a:r>
          </a:p>
        </p:txBody>
      </p:sp>
      <p:sp>
        <p:nvSpPr>
          <p:cNvPr id="33" name="圓角矩形圖說文字 32"/>
          <p:cNvSpPr/>
          <p:nvPr/>
        </p:nvSpPr>
        <p:spPr bwMode="auto">
          <a:xfrm>
            <a:off x="6140914" y="3362921"/>
            <a:ext cx="2227703" cy="371272"/>
          </a:xfrm>
          <a:prstGeom prst="wedgeRoundRectCallout">
            <a:avLst>
              <a:gd name="adj1" fmla="val -10899"/>
              <a:gd name="adj2" fmla="val 192062"/>
              <a:gd name="adj3" fmla="val 16667"/>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200" dirty="0" err="1">
                <a:solidFill>
                  <a:schemeClr val="tx1"/>
                </a:solidFill>
                <a:latin typeface="Arial" panose="020B0604020202020204" pitchFamily="34" charset="0"/>
                <a:ea typeface="新細明體" panose="02020500000000000000" pitchFamily="18" charset="-120"/>
              </a:rPr>
              <a:t>availability_zone</a:t>
            </a:r>
            <a:r>
              <a:rPr kumimoji="1" lang="en-US" altLang="zh-TW" sz="1200" dirty="0">
                <a:solidFill>
                  <a:schemeClr val="tx1"/>
                </a:solidFill>
                <a:latin typeface="Arial" panose="020B0604020202020204" pitchFamily="34" charset="0"/>
                <a:ea typeface="新細明體" panose="02020500000000000000" pitchFamily="18" charset="-120"/>
              </a:rPr>
              <a:t> = Zone-2</a:t>
            </a:r>
            <a:endParaRPr kumimoji="1" lang="zh-TW" altLang="en-US" sz="12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36" name="圓角矩形圖說文字 35"/>
          <p:cNvSpPr/>
          <p:nvPr/>
        </p:nvSpPr>
        <p:spPr bwMode="auto">
          <a:xfrm>
            <a:off x="3684796" y="3479969"/>
            <a:ext cx="2227703" cy="371272"/>
          </a:xfrm>
          <a:prstGeom prst="wedgeRoundRectCallout">
            <a:avLst>
              <a:gd name="adj1" fmla="val 27929"/>
              <a:gd name="adj2" fmla="val 240875"/>
              <a:gd name="adj3" fmla="val 16667"/>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200" dirty="0" err="1">
                <a:solidFill>
                  <a:schemeClr val="tx1"/>
                </a:solidFill>
                <a:latin typeface="Arial" panose="020B0604020202020204" pitchFamily="34" charset="0"/>
                <a:ea typeface="新細明體" panose="02020500000000000000" pitchFamily="18" charset="-120"/>
              </a:rPr>
              <a:t>availability_zone</a:t>
            </a:r>
            <a:r>
              <a:rPr kumimoji="1" lang="en-US" altLang="zh-TW" sz="1200" dirty="0">
                <a:solidFill>
                  <a:schemeClr val="tx1"/>
                </a:solidFill>
                <a:latin typeface="Arial" panose="020B0604020202020204" pitchFamily="34" charset="0"/>
                <a:ea typeface="新細明體" panose="02020500000000000000" pitchFamily="18" charset="-120"/>
              </a:rPr>
              <a:t> = Zone-2</a:t>
            </a:r>
            <a:endParaRPr kumimoji="1" lang="zh-TW" altLang="en-US" sz="12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37" name="圓角矩形圖說文字 36"/>
          <p:cNvSpPr/>
          <p:nvPr/>
        </p:nvSpPr>
        <p:spPr bwMode="auto">
          <a:xfrm>
            <a:off x="1716785" y="3983764"/>
            <a:ext cx="2227703" cy="371272"/>
          </a:xfrm>
          <a:prstGeom prst="wedgeRoundRectCallout">
            <a:avLst>
              <a:gd name="adj1" fmla="val -10899"/>
              <a:gd name="adj2" fmla="val 192062"/>
              <a:gd name="adj3" fmla="val 16667"/>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200" dirty="0" err="1">
                <a:solidFill>
                  <a:schemeClr val="tx1"/>
                </a:solidFill>
                <a:latin typeface="Arial" panose="020B0604020202020204" pitchFamily="34" charset="0"/>
                <a:ea typeface="新細明體" panose="02020500000000000000" pitchFamily="18" charset="-120"/>
              </a:rPr>
              <a:t>availability_zone</a:t>
            </a:r>
            <a:r>
              <a:rPr kumimoji="1" lang="en-US" altLang="zh-TW" sz="1200" dirty="0">
                <a:solidFill>
                  <a:schemeClr val="tx1"/>
                </a:solidFill>
                <a:latin typeface="Arial" panose="020B0604020202020204" pitchFamily="34" charset="0"/>
                <a:ea typeface="新細明體" panose="02020500000000000000" pitchFamily="18" charset="-120"/>
              </a:rPr>
              <a:t> = Zone-1</a:t>
            </a:r>
            <a:endParaRPr kumimoji="1" lang="zh-TW" altLang="en-US" sz="12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pic>
        <p:nvPicPr>
          <p:cNvPr id="2050" name="Picture 2" descr="http://besticons.net/sites/default/files/administrator-icon-47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86" y="3211180"/>
            <a:ext cx="1089178" cy="1089178"/>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p:cNvSpPr txBox="1"/>
          <p:nvPr/>
        </p:nvSpPr>
        <p:spPr>
          <a:xfrm>
            <a:off x="370061" y="4226784"/>
            <a:ext cx="1239442" cy="307777"/>
          </a:xfrm>
          <a:prstGeom prst="rect">
            <a:avLst/>
          </a:prstGeom>
          <a:noFill/>
        </p:spPr>
        <p:txBody>
          <a:bodyPr wrap="none" rtlCol="0">
            <a:spAutoFit/>
          </a:bodyPr>
          <a:lstStyle/>
          <a:p>
            <a:r>
              <a:rPr lang="en-US" altLang="zh-TW" sz="1400" dirty="0"/>
              <a:t>Administrator</a:t>
            </a:r>
            <a:endParaRPr lang="zh-TW" altLang="en-US" sz="1400" dirty="0"/>
          </a:p>
        </p:txBody>
      </p:sp>
      <p:sp>
        <p:nvSpPr>
          <p:cNvPr id="35" name="橢圓 34"/>
          <p:cNvSpPr/>
          <p:nvPr/>
        </p:nvSpPr>
        <p:spPr>
          <a:xfrm>
            <a:off x="4761469" y="3972970"/>
            <a:ext cx="3649363" cy="2551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1751290" y="4353233"/>
            <a:ext cx="2903835" cy="2456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38"/>
          <p:cNvSpPr txBox="1"/>
          <p:nvPr/>
        </p:nvSpPr>
        <p:spPr>
          <a:xfrm>
            <a:off x="3393989" y="6225745"/>
            <a:ext cx="817788" cy="369332"/>
          </a:xfrm>
          <a:prstGeom prst="rect">
            <a:avLst/>
          </a:prstGeom>
          <a:noFill/>
        </p:spPr>
        <p:txBody>
          <a:bodyPr wrap="none" rtlCol="0">
            <a:spAutoFit/>
          </a:bodyPr>
          <a:lstStyle/>
          <a:p>
            <a:r>
              <a:rPr lang="en-US" altLang="zh-TW" dirty="0"/>
              <a:t>Zone 1</a:t>
            </a:r>
            <a:endParaRPr lang="zh-TW" altLang="en-US" dirty="0"/>
          </a:p>
        </p:txBody>
      </p:sp>
      <p:sp>
        <p:nvSpPr>
          <p:cNvPr id="40" name="文字方塊 39"/>
          <p:cNvSpPr txBox="1"/>
          <p:nvPr/>
        </p:nvSpPr>
        <p:spPr>
          <a:xfrm>
            <a:off x="6631923" y="5925071"/>
            <a:ext cx="817788" cy="369332"/>
          </a:xfrm>
          <a:prstGeom prst="rect">
            <a:avLst/>
          </a:prstGeom>
          <a:noFill/>
        </p:spPr>
        <p:txBody>
          <a:bodyPr wrap="none" rtlCol="0">
            <a:spAutoFit/>
          </a:bodyPr>
          <a:lstStyle/>
          <a:p>
            <a:r>
              <a:rPr lang="en-US" altLang="zh-TW" dirty="0"/>
              <a:t>Zone 2</a:t>
            </a:r>
            <a:endParaRPr lang="zh-TW" altLang="en-US" dirty="0"/>
          </a:p>
        </p:txBody>
      </p:sp>
      <p:grpSp>
        <p:nvGrpSpPr>
          <p:cNvPr id="65" name="群組 64"/>
          <p:cNvGrpSpPr/>
          <p:nvPr/>
        </p:nvGrpSpPr>
        <p:grpSpPr>
          <a:xfrm>
            <a:off x="2173545" y="5244179"/>
            <a:ext cx="1458125" cy="1041577"/>
            <a:chOff x="2180523" y="5295384"/>
            <a:chExt cx="1458125" cy="1041577"/>
          </a:xfrm>
        </p:grpSpPr>
        <p:sp>
          <p:nvSpPr>
            <p:cNvPr id="66" name="圓角矩形 65"/>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sp>
          <p:nvSpPr>
            <p:cNvPr id="67" name="矩形 66"/>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68" name="矩形 67"/>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grpSp>
        <p:nvGrpSpPr>
          <p:cNvPr id="69" name="群組 68"/>
          <p:cNvGrpSpPr/>
          <p:nvPr/>
        </p:nvGrpSpPr>
        <p:grpSpPr>
          <a:xfrm>
            <a:off x="5077380" y="4883494"/>
            <a:ext cx="1458125" cy="1041577"/>
            <a:chOff x="2180523" y="5295384"/>
            <a:chExt cx="1458125" cy="1041577"/>
          </a:xfrm>
        </p:grpSpPr>
        <p:sp>
          <p:nvSpPr>
            <p:cNvPr id="70" name="圓角矩形 69"/>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sp>
          <p:nvSpPr>
            <p:cNvPr id="71" name="矩形 70"/>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72" name="矩形 71"/>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grpSp>
        <p:nvGrpSpPr>
          <p:cNvPr id="73" name="群組 72"/>
          <p:cNvGrpSpPr/>
          <p:nvPr/>
        </p:nvGrpSpPr>
        <p:grpSpPr>
          <a:xfrm>
            <a:off x="6746581" y="4492662"/>
            <a:ext cx="1458125" cy="1041577"/>
            <a:chOff x="2180523" y="5295384"/>
            <a:chExt cx="1458125" cy="1041577"/>
          </a:xfrm>
        </p:grpSpPr>
        <p:sp>
          <p:nvSpPr>
            <p:cNvPr id="74" name="圓角矩形 73"/>
            <p:cNvSpPr/>
            <p:nvPr/>
          </p:nvSpPr>
          <p:spPr bwMode="auto">
            <a:xfrm>
              <a:off x="2180523" y="5295384"/>
              <a:ext cx="1458125"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sp>
          <p:nvSpPr>
            <p:cNvPr id="75" name="矩形 74"/>
            <p:cNvSpPr/>
            <p:nvPr/>
          </p:nvSpPr>
          <p:spPr bwMode="auto">
            <a:xfrm>
              <a:off x="2180524" y="5658647"/>
              <a:ext cx="1458124"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76" name="矩形 75"/>
            <p:cNvSpPr/>
            <p:nvPr/>
          </p:nvSpPr>
          <p:spPr bwMode="auto">
            <a:xfrm>
              <a:off x="2180523" y="6011903"/>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spTree>
    <p:extLst>
      <p:ext uri="{BB962C8B-B14F-4D97-AF65-F5344CB8AC3E}">
        <p14:creationId xmlns:p14="http://schemas.microsoft.com/office/powerpoint/2010/main" val="148675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NEUTRON: </a:t>
            </a:r>
            <a:r>
              <a:rPr lang="en-US" altLang="zh-TW" dirty="0" err="1"/>
              <a:t>vRouter</a:t>
            </a:r>
            <a:r>
              <a:rPr lang="en-US" altLang="zh-TW" dirty="0"/>
              <a:t> Placement</a:t>
            </a:r>
            <a:endParaRPr lang="zh-TW" altLang="en-US" dirty="0"/>
          </a:p>
        </p:txBody>
      </p:sp>
      <p:sp>
        <p:nvSpPr>
          <p:cNvPr id="3" name="內容版面配置區 2"/>
          <p:cNvSpPr>
            <a:spLocks noGrp="1"/>
          </p:cNvSpPr>
          <p:nvPr>
            <p:ph idx="1"/>
          </p:nvPr>
        </p:nvSpPr>
        <p:spPr>
          <a:xfrm>
            <a:off x="457200" y="1600200"/>
            <a:ext cx="8229600" cy="1917357"/>
          </a:xfrm>
        </p:spPr>
        <p:txBody>
          <a:bodyPr/>
          <a:lstStyle/>
          <a:p>
            <a:pPr>
              <a:lnSpc>
                <a:spcPct val="70000"/>
              </a:lnSpc>
              <a:defRPr/>
            </a:pPr>
            <a:r>
              <a:rPr lang="en-US" altLang="zh-TW" sz="2400" dirty="0">
                <a:latin typeface="Calibri" panose="020F0502020204030204" pitchFamily="34" charset="0"/>
              </a:rPr>
              <a:t>Users can put VM and </a:t>
            </a:r>
            <a:r>
              <a:rPr lang="en-US" altLang="zh-TW" sz="2400" dirty="0" err="1">
                <a:latin typeface="Calibri" panose="020F0502020204030204" pitchFamily="34" charset="0"/>
              </a:rPr>
              <a:t>vRouter</a:t>
            </a:r>
            <a:r>
              <a:rPr lang="en-US" altLang="zh-TW" sz="2400" dirty="0">
                <a:latin typeface="Calibri" panose="020F0502020204030204" pitchFamily="34" charset="0"/>
              </a:rPr>
              <a:t> to the same availability zone for shorter latency</a:t>
            </a:r>
          </a:p>
        </p:txBody>
      </p:sp>
      <p:grpSp>
        <p:nvGrpSpPr>
          <p:cNvPr id="53" name="群組 52"/>
          <p:cNvGrpSpPr/>
          <p:nvPr/>
        </p:nvGrpSpPr>
        <p:grpSpPr>
          <a:xfrm>
            <a:off x="293690" y="3750244"/>
            <a:ext cx="851370" cy="602989"/>
            <a:chOff x="293690" y="3750244"/>
            <a:chExt cx="851370" cy="602989"/>
          </a:xfrm>
        </p:grpSpPr>
        <p:pic>
          <p:nvPicPr>
            <p:cNvPr id="30" name="圖片 29"/>
            <p:cNvPicPr>
              <a:picLocks noChangeAspect="1"/>
            </p:cNvPicPr>
            <p:nvPr/>
          </p:nvPicPr>
          <p:blipFill rotWithShape="1">
            <a:blip r:embed="rId3" cstate="print">
              <a:duotone>
                <a:prstClr val="black"/>
                <a:schemeClr val="accent6">
                  <a:tint val="45000"/>
                  <a:satMod val="400000"/>
                </a:schemeClr>
              </a:duotone>
              <a:extLst>
                <a:ext uri="{BEBA8EAE-BF5A-486C-A8C5-ECC9F3942E4B}">
                  <a14:imgProps xmlns:a14="http://schemas.microsoft.com/office/drawing/2010/main">
                    <a14:imgLayer r:embed="rId4">
                      <a14:imgEffect>
                        <a14:backgroundRemoval t="926" b="81481" l="10494" r="90741"/>
                      </a14:imgEffect>
                    </a14:imgLayer>
                  </a14:imgProps>
                </a:ext>
                <a:ext uri="{28A0092B-C50C-407E-A947-70E740481C1C}">
                  <a14:useLocalDpi xmlns:a14="http://schemas.microsoft.com/office/drawing/2010/main" val="0"/>
                </a:ext>
              </a:extLst>
            </a:blip>
            <a:srcRect l="9960" r="8892" b="18168"/>
            <a:stretch/>
          </p:blipFill>
          <p:spPr>
            <a:xfrm>
              <a:off x="429098" y="3750244"/>
              <a:ext cx="715962" cy="481331"/>
            </a:xfrm>
            <a:prstGeom prst="rect">
              <a:avLst/>
            </a:prstGeom>
          </p:spPr>
        </p:pic>
        <p:sp>
          <p:nvSpPr>
            <p:cNvPr id="32" name="文字方塊 31"/>
            <p:cNvSpPr txBox="1"/>
            <p:nvPr/>
          </p:nvSpPr>
          <p:spPr>
            <a:xfrm>
              <a:off x="293690" y="3830013"/>
              <a:ext cx="377709" cy="523220"/>
            </a:xfrm>
            <a:prstGeom prst="rect">
              <a:avLst/>
            </a:prstGeom>
            <a:noFill/>
          </p:spPr>
          <p:txBody>
            <a:bodyPr wrap="square" rtlCol="0">
              <a:spAutoFit/>
            </a:bodyPr>
            <a:lstStyle/>
            <a:p>
              <a:r>
                <a:rPr lang="en-US" altLang="zh-TW" sz="2800" b="1" i="1" dirty="0">
                  <a:ln w="6600">
                    <a:solidFill>
                      <a:schemeClr val="accent2"/>
                    </a:solidFill>
                    <a:prstDash val="solid"/>
                  </a:ln>
                  <a:solidFill>
                    <a:srgbClr val="FFFFFF"/>
                  </a:solidFill>
                  <a:effectLst>
                    <a:outerShdw dist="38100" dir="2700000" algn="tl" rotWithShape="0">
                      <a:schemeClr val="accent2"/>
                    </a:outerShdw>
                  </a:effectLst>
                </a:rPr>
                <a:t>V</a:t>
              </a:r>
              <a:endParaRPr lang="zh-TW" altLang="en-US" sz="2800" b="1" i="1" dirty="0">
                <a:ln w="6600">
                  <a:solidFill>
                    <a:schemeClr val="accent2"/>
                  </a:solidFill>
                  <a:prstDash val="solid"/>
                </a:ln>
                <a:solidFill>
                  <a:srgbClr val="FFFFFF"/>
                </a:solidFill>
                <a:effectLst>
                  <a:outerShdw dist="38100" dir="2700000" algn="tl" rotWithShape="0">
                    <a:schemeClr val="accent2"/>
                  </a:outerShdw>
                </a:effectLst>
              </a:endParaRPr>
            </a:p>
          </p:txBody>
        </p:sp>
      </p:grpSp>
      <p:sp>
        <p:nvSpPr>
          <p:cNvPr id="36" name="文字方塊 35"/>
          <p:cNvSpPr txBox="1"/>
          <p:nvPr/>
        </p:nvSpPr>
        <p:spPr>
          <a:xfrm>
            <a:off x="3393989" y="6225745"/>
            <a:ext cx="817788" cy="369332"/>
          </a:xfrm>
          <a:prstGeom prst="rect">
            <a:avLst/>
          </a:prstGeom>
          <a:noFill/>
        </p:spPr>
        <p:txBody>
          <a:bodyPr wrap="none" rtlCol="0">
            <a:spAutoFit/>
          </a:bodyPr>
          <a:lstStyle/>
          <a:p>
            <a:r>
              <a:rPr lang="en-US" altLang="zh-TW" dirty="0"/>
              <a:t>Zone 1</a:t>
            </a:r>
            <a:endParaRPr lang="zh-TW" altLang="en-US" dirty="0"/>
          </a:p>
        </p:txBody>
      </p:sp>
      <p:sp>
        <p:nvSpPr>
          <p:cNvPr id="38" name="圓角矩形 37"/>
          <p:cNvSpPr/>
          <p:nvPr/>
        </p:nvSpPr>
        <p:spPr bwMode="auto">
          <a:xfrm>
            <a:off x="1937761" y="3326349"/>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VM </a:t>
            </a:r>
            <a:r>
              <a:rPr kumimoji="1" lang="en-US" altLang="zh-TW" sz="16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1</a:t>
            </a:r>
            <a:endParaRPr kumimoji="1" lang="zh-TW" altLang="en-US" sz="10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grpSp>
        <p:nvGrpSpPr>
          <p:cNvPr id="26" name="群組 25"/>
          <p:cNvGrpSpPr/>
          <p:nvPr/>
        </p:nvGrpSpPr>
        <p:grpSpPr>
          <a:xfrm>
            <a:off x="2173545" y="5244179"/>
            <a:ext cx="1458125" cy="1041577"/>
            <a:chOff x="2173545" y="5244179"/>
            <a:chExt cx="1458125" cy="1041577"/>
          </a:xfrm>
        </p:grpSpPr>
        <p:sp>
          <p:nvSpPr>
            <p:cNvPr id="39" name="圓角矩形 38"/>
            <p:cNvSpPr/>
            <p:nvPr/>
          </p:nvSpPr>
          <p:spPr bwMode="auto">
            <a:xfrm>
              <a:off x="2176658" y="5248528"/>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sp>
          <p:nvSpPr>
            <p:cNvPr id="40" name="圓角矩形 39"/>
            <p:cNvSpPr/>
            <p:nvPr/>
          </p:nvSpPr>
          <p:spPr bwMode="auto">
            <a:xfrm>
              <a:off x="2947929" y="5244179"/>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sp>
          <p:nvSpPr>
            <p:cNvPr id="41" name="矩形 40"/>
            <p:cNvSpPr/>
            <p:nvPr/>
          </p:nvSpPr>
          <p:spPr bwMode="auto">
            <a:xfrm>
              <a:off x="2176658" y="5607442"/>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a:solidFill>
                    <a:srgbClr val="000000"/>
                  </a:solidFill>
                  <a:ea typeface="新細明體" panose="02020500000000000000" pitchFamily="18" charset="-120"/>
                </a:rPr>
                <a:t>Compute node</a:t>
              </a:r>
              <a:endParaRPr kumimoji="1" lang="zh-TW" altLang="en-US" sz="800" dirty="0">
                <a:solidFill>
                  <a:srgbClr val="000000"/>
                </a:solidFill>
                <a:ea typeface="新細明體" panose="02020500000000000000" pitchFamily="18" charset="-120"/>
              </a:endParaRPr>
            </a:p>
          </p:txBody>
        </p:sp>
        <p:sp>
          <p:nvSpPr>
            <p:cNvPr id="42" name="矩形 41"/>
            <p:cNvSpPr/>
            <p:nvPr/>
          </p:nvSpPr>
          <p:spPr bwMode="auto">
            <a:xfrm>
              <a:off x="2947928" y="5607442"/>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43" name="矩形 42"/>
            <p:cNvSpPr/>
            <p:nvPr/>
          </p:nvSpPr>
          <p:spPr bwMode="auto">
            <a:xfrm>
              <a:off x="2173545" y="5960698"/>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sp>
        <p:nvSpPr>
          <p:cNvPr id="44" name="橢圓 43"/>
          <p:cNvSpPr/>
          <p:nvPr/>
        </p:nvSpPr>
        <p:spPr>
          <a:xfrm>
            <a:off x="1751290" y="4353233"/>
            <a:ext cx="2903835" cy="2456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圓角矩形 45"/>
          <p:cNvSpPr/>
          <p:nvPr/>
        </p:nvSpPr>
        <p:spPr bwMode="auto">
          <a:xfrm>
            <a:off x="5522226" y="4170079"/>
            <a:ext cx="683741" cy="307552"/>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VM 2</a:t>
            </a:r>
            <a:endParaRPr kumimoji="1" lang="zh-TW" altLang="en-US" sz="9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grpSp>
        <p:nvGrpSpPr>
          <p:cNvPr id="27" name="群組 26"/>
          <p:cNvGrpSpPr/>
          <p:nvPr/>
        </p:nvGrpSpPr>
        <p:grpSpPr>
          <a:xfrm>
            <a:off x="5522226" y="4540090"/>
            <a:ext cx="1458125" cy="1041577"/>
            <a:chOff x="5522226" y="4540090"/>
            <a:chExt cx="1458125" cy="1041577"/>
          </a:xfrm>
        </p:grpSpPr>
        <p:sp>
          <p:nvSpPr>
            <p:cNvPr id="47" name="圓角矩形 46"/>
            <p:cNvSpPr/>
            <p:nvPr/>
          </p:nvSpPr>
          <p:spPr bwMode="auto">
            <a:xfrm>
              <a:off x="5525339" y="4544439"/>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2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rPr>
                <a:t>OVS</a:t>
              </a:r>
              <a:endParaRPr kumimoji="1" lang="zh-TW" altLang="en-US" sz="8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sp>
          <p:nvSpPr>
            <p:cNvPr id="48" name="圓角矩形 47"/>
            <p:cNvSpPr/>
            <p:nvPr/>
          </p:nvSpPr>
          <p:spPr bwMode="auto">
            <a:xfrm>
              <a:off x="6296610" y="4540090"/>
              <a:ext cx="683741" cy="292106"/>
            </a:xfrm>
            <a:prstGeom prst="roundRect">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900" dirty="0">
                  <a:solidFill>
                    <a:srgbClr val="FF0000"/>
                  </a:solidFill>
                  <a:latin typeface="Arial" panose="020B0604020202020204" pitchFamily="34" charset="0"/>
                  <a:ea typeface="新細明體" panose="02020500000000000000" pitchFamily="18" charset="-120"/>
                </a:rPr>
                <a:t>L3 Agent</a:t>
              </a:r>
              <a:endParaRPr kumimoji="1" lang="zh-TW" altLang="en-US" sz="400" b="0" i="0" u="none" strike="noStrike" cap="none" normalizeH="0" baseline="0" dirty="0">
                <a:ln>
                  <a:noFill/>
                </a:ln>
                <a:solidFill>
                  <a:srgbClr val="FF0000"/>
                </a:solidFill>
                <a:effectLst/>
                <a:latin typeface="Arial" panose="020B0604020202020204" pitchFamily="34" charset="0"/>
                <a:ea typeface="新細明體" panose="02020500000000000000" pitchFamily="18" charset="-120"/>
              </a:endParaRPr>
            </a:p>
          </p:txBody>
        </p:sp>
        <p:sp>
          <p:nvSpPr>
            <p:cNvPr id="49" name="矩形 48"/>
            <p:cNvSpPr/>
            <p:nvPr/>
          </p:nvSpPr>
          <p:spPr bwMode="auto">
            <a:xfrm>
              <a:off x="5525339" y="4903353"/>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a:solidFill>
                    <a:srgbClr val="000000"/>
                  </a:solidFill>
                  <a:ea typeface="新細明體" panose="02020500000000000000" pitchFamily="18" charset="-120"/>
                </a:rPr>
                <a:t>Compute node</a:t>
              </a:r>
              <a:endParaRPr kumimoji="1" lang="zh-TW" altLang="en-US" sz="800" dirty="0">
                <a:solidFill>
                  <a:srgbClr val="000000"/>
                </a:solidFill>
                <a:ea typeface="新細明體" panose="02020500000000000000" pitchFamily="18" charset="-120"/>
              </a:endParaRPr>
            </a:p>
          </p:txBody>
        </p:sp>
        <p:sp>
          <p:nvSpPr>
            <p:cNvPr id="50" name="矩形 49"/>
            <p:cNvSpPr/>
            <p:nvPr/>
          </p:nvSpPr>
          <p:spPr bwMode="auto">
            <a:xfrm>
              <a:off x="6296609" y="4903353"/>
              <a:ext cx="683741" cy="28659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800" dirty="0">
                  <a:solidFill>
                    <a:srgbClr val="000000"/>
                  </a:solidFill>
                  <a:ea typeface="新細明體" panose="02020500000000000000" pitchFamily="18" charset="-120"/>
                </a:rPr>
                <a:t>Network node</a:t>
              </a:r>
              <a:endParaRPr kumimoji="1" lang="zh-TW" altLang="en-US" sz="800" dirty="0">
                <a:solidFill>
                  <a:srgbClr val="000000"/>
                </a:solidFill>
                <a:ea typeface="新細明體" panose="02020500000000000000" pitchFamily="18" charset="-120"/>
              </a:endParaRPr>
            </a:p>
          </p:txBody>
        </p:sp>
        <p:sp>
          <p:nvSpPr>
            <p:cNvPr id="51" name="矩形 50"/>
            <p:cNvSpPr/>
            <p:nvPr/>
          </p:nvSpPr>
          <p:spPr bwMode="auto">
            <a:xfrm>
              <a:off x="5522226" y="5256609"/>
              <a:ext cx="1455012" cy="325058"/>
            </a:xfrm>
            <a:prstGeom prst="rect">
              <a:avLst/>
            </a:prstGeom>
            <a:ln>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kumimoji="1" lang="en-US" altLang="zh-TW" sz="1400" dirty="0">
                  <a:solidFill>
                    <a:srgbClr val="000000"/>
                  </a:solidFill>
                  <a:ea typeface="新細明體" panose="02020500000000000000" pitchFamily="18" charset="-120"/>
                </a:rPr>
                <a:t>Host </a:t>
              </a:r>
              <a:endParaRPr kumimoji="1" lang="zh-TW" altLang="en-US" sz="1400" dirty="0">
                <a:solidFill>
                  <a:srgbClr val="000000"/>
                </a:solidFill>
                <a:ea typeface="新細明體" panose="02020500000000000000" pitchFamily="18" charset="-120"/>
              </a:endParaRPr>
            </a:p>
          </p:txBody>
        </p:sp>
      </p:grpSp>
      <p:pic>
        <p:nvPicPr>
          <p:cNvPr id="23" name="Picture 2" descr="http://docs.ispconfig.org/wp-content/uploads/2010/10/user-group-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54909" y="2373442"/>
            <a:ext cx="980302" cy="1025334"/>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863572" y="3328498"/>
            <a:ext cx="562975" cy="307777"/>
          </a:xfrm>
          <a:prstGeom prst="rect">
            <a:avLst/>
          </a:prstGeom>
          <a:noFill/>
        </p:spPr>
        <p:txBody>
          <a:bodyPr wrap="none" rtlCol="0">
            <a:spAutoFit/>
          </a:bodyPr>
          <a:lstStyle/>
          <a:p>
            <a:r>
              <a:rPr lang="en-US" altLang="zh-TW" sz="1400" dirty="0"/>
              <a:t>User</a:t>
            </a:r>
            <a:endParaRPr lang="zh-TW" altLang="en-US" sz="1400" dirty="0"/>
          </a:p>
        </p:txBody>
      </p:sp>
    </p:spTree>
    <p:extLst>
      <p:ext uri="{BB962C8B-B14F-4D97-AF65-F5344CB8AC3E}">
        <p14:creationId xmlns:p14="http://schemas.microsoft.com/office/powerpoint/2010/main" val="85037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174 2.59259E-6 L 0.02604 0.22523 " pathEditMode="relative" rAng="0" ptsTypes="AA">
                                      <p:cBhvr>
                                        <p:cTn id="6" dur="2000" fill="hold"/>
                                        <p:tgtEl>
                                          <p:spTgt spid="38"/>
                                        </p:tgtEl>
                                        <p:attrNameLst>
                                          <p:attrName>ppt_x</p:attrName>
                                          <p:attrName>ppt_y</p:attrName>
                                        </p:attrNameLst>
                                      </p:cBhvr>
                                      <p:rCtr x="1389" y="1125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nodeType="afterEffect">
                                  <p:stCondLst>
                                    <p:cond delay="0"/>
                                  </p:stCondLst>
                                  <p:childTnLst>
                                    <p:animMotion origin="layout" path="M 4.16667E-6 -7.40741E-7 L 0.27361 0.14815 " pathEditMode="relative" rAng="0" ptsTypes="AA">
                                      <p:cBhvr>
                                        <p:cTn id="13" dur="2000" fill="hold"/>
                                        <p:tgtEl>
                                          <p:spTgt spid="53"/>
                                        </p:tgtEl>
                                        <p:attrNameLst>
                                          <p:attrName>ppt_x</p:attrName>
                                          <p:attrName>ppt_y</p:attrName>
                                        </p:attrNameLst>
                                      </p:cBhvr>
                                      <p:rCtr x="13681"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OpenStack Nodes</a:t>
            </a:r>
            <a:endParaRPr lang="zh-TW" altLang="en-US" dirty="0"/>
          </a:p>
        </p:txBody>
      </p:sp>
      <p:sp>
        <p:nvSpPr>
          <p:cNvPr id="3" name="內容版面配置區 2"/>
          <p:cNvSpPr>
            <a:spLocks noGrp="1"/>
          </p:cNvSpPr>
          <p:nvPr>
            <p:ph idx="1"/>
          </p:nvPr>
        </p:nvSpPr>
        <p:spPr>
          <a:xfrm>
            <a:off x="457200" y="1600200"/>
            <a:ext cx="8229600" cy="2353961"/>
          </a:xfrm>
        </p:spPr>
        <p:txBody>
          <a:bodyPr/>
          <a:lstStyle/>
          <a:p>
            <a:r>
              <a:rPr lang="en-US" altLang="zh-TW" sz="2400" dirty="0">
                <a:latin typeface="Calibri" panose="020F0502020204030204" pitchFamily="34" charset="0"/>
              </a:rPr>
              <a:t>Traditionally, different nodes are deployed in different physical machines (hosts)</a:t>
            </a:r>
          </a:p>
          <a:p>
            <a:r>
              <a:rPr lang="en-US" altLang="zh-TW" sz="2400" dirty="0">
                <a:latin typeface="Calibri" panose="020F0502020204030204" pitchFamily="34" charset="0"/>
              </a:rPr>
              <a:t>Inter-subnet communication should go a network node </a:t>
            </a:r>
            <a:r>
              <a:rPr lang="en-US" altLang="zh-TW" sz="2400" dirty="0">
                <a:latin typeface="Calibri" panose="020F0502020204030204" pitchFamily="34" charset="0"/>
                <a:sym typeface="Wingdings" panose="05000000000000000000" pitchFamily="2" charset="2"/>
              </a:rPr>
              <a:t> higher latency</a:t>
            </a:r>
          </a:p>
          <a:p>
            <a:r>
              <a:rPr lang="en-US" altLang="zh-TW" sz="2400" dirty="0">
                <a:latin typeface="Calibri" panose="020F0502020204030204" pitchFamily="34" charset="0"/>
                <a:sym typeface="Wingdings" panose="05000000000000000000" pitchFamily="2" charset="2"/>
              </a:rPr>
              <a:t>We combine the functions of compute and network nodes</a:t>
            </a:r>
            <a:endParaRPr lang="zh-TW" altLang="en-US" sz="2400" dirty="0">
              <a:latin typeface="Calibri" panose="020F0502020204030204" pitchFamily="34" charset="0"/>
            </a:endParaRPr>
          </a:p>
        </p:txBody>
      </p:sp>
      <p:sp>
        <p:nvSpPr>
          <p:cNvPr id="4" name="矩形 3"/>
          <p:cNvSpPr/>
          <p:nvPr/>
        </p:nvSpPr>
        <p:spPr bwMode="auto">
          <a:xfrm>
            <a:off x="3737919" y="4234249"/>
            <a:ext cx="1832919" cy="873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Compute node</a:t>
            </a:r>
            <a:endParaRPr kumimoji="1" lang="zh-TW" altLang="en-US"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6" name="矩形 5"/>
          <p:cNvSpPr/>
          <p:nvPr/>
        </p:nvSpPr>
        <p:spPr bwMode="auto">
          <a:xfrm>
            <a:off x="702275" y="4234249"/>
            <a:ext cx="1832919" cy="873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Control node</a:t>
            </a:r>
            <a:endParaRPr kumimoji="1" lang="zh-TW" altLang="en-US"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7" name="矩形 6"/>
          <p:cNvSpPr/>
          <p:nvPr/>
        </p:nvSpPr>
        <p:spPr bwMode="auto">
          <a:xfrm>
            <a:off x="6773562" y="4234249"/>
            <a:ext cx="1832919" cy="87321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zh-TW"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Network</a:t>
            </a:r>
            <a:r>
              <a:rPr kumimoji="1" lang="en-US" altLang="zh-TW" sz="1800" b="0" i="0" u="none" strike="noStrike" cap="none" normalizeH="0" dirty="0">
                <a:ln>
                  <a:noFill/>
                </a:ln>
                <a:solidFill>
                  <a:schemeClr val="tx1"/>
                </a:solidFill>
                <a:effectLst/>
                <a:latin typeface="Arial" panose="020B0604020202020204" pitchFamily="34" charset="0"/>
                <a:ea typeface="新細明體" panose="02020500000000000000" pitchFamily="18" charset="-120"/>
              </a:rPr>
              <a:t> </a:t>
            </a:r>
            <a:r>
              <a:rPr kumimoji="1" lang="en-US" altLang="zh-TW"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node</a:t>
            </a:r>
            <a:endParaRPr kumimoji="1" lang="zh-TW" altLang="en-US" sz="18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sp>
        <p:nvSpPr>
          <p:cNvPr id="8" name="文字方塊 7"/>
          <p:cNvSpPr txBox="1"/>
          <p:nvPr/>
        </p:nvSpPr>
        <p:spPr>
          <a:xfrm>
            <a:off x="498388" y="5296930"/>
            <a:ext cx="2240692" cy="646331"/>
          </a:xfrm>
          <a:prstGeom prst="rect">
            <a:avLst/>
          </a:prstGeom>
          <a:noFill/>
        </p:spPr>
        <p:txBody>
          <a:bodyPr wrap="square" rtlCol="0">
            <a:spAutoFit/>
          </a:bodyPr>
          <a:lstStyle/>
          <a:p>
            <a:r>
              <a:rPr lang="en-US" altLang="zh-TW" dirty="0" err="1"/>
              <a:t>OpenStack</a:t>
            </a:r>
            <a:r>
              <a:rPr lang="en-US" altLang="zh-TW" dirty="0"/>
              <a:t> Controller</a:t>
            </a:r>
            <a:endParaRPr lang="zh-TW" altLang="en-US" dirty="0"/>
          </a:p>
        </p:txBody>
      </p:sp>
      <p:sp>
        <p:nvSpPr>
          <p:cNvPr id="9" name="文字方塊 8"/>
          <p:cNvSpPr txBox="1"/>
          <p:nvPr/>
        </p:nvSpPr>
        <p:spPr>
          <a:xfrm>
            <a:off x="3869548" y="5296930"/>
            <a:ext cx="1569660" cy="369332"/>
          </a:xfrm>
          <a:prstGeom prst="rect">
            <a:avLst/>
          </a:prstGeom>
          <a:noFill/>
        </p:spPr>
        <p:txBody>
          <a:bodyPr wrap="none" rtlCol="0">
            <a:spAutoFit/>
          </a:bodyPr>
          <a:lstStyle/>
          <a:p>
            <a:r>
              <a:rPr lang="en-US" altLang="zh-TW" dirty="0"/>
              <a:t>Running VMs</a:t>
            </a:r>
            <a:endParaRPr lang="zh-TW" altLang="en-US" dirty="0"/>
          </a:p>
        </p:txBody>
      </p:sp>
      <p:sp>
        <p:nvSpPr>
          <p:cNvPr id="10" name="文字方塊 9"/>
          <p:cNvSpPr txBox="1"/>
          <p:nvPr/>
        </p:nvSpPr>
        <p:spPr>
          <a:xfrm>
            <a:off x="6569676" y="5296930"/>
            <a:ext cx="1985319" cy="1200329"/>
          </a:xfrm>
          <a:prstGeom prst="rect">
            <a:avLst/>
          </a:prstGeom>
          <a:noFill/>
        </p:spPr>
        <p:txBody>
          <a:bodyPr wrap="square" rtlCol="0">
            <a:spAutoFit/>
          </a:bodyPr>
          <a:lstStyle/>
          <a:p>
            <a:r>
              <a:rPr lang="en-US" altLang="zh-TW" dirty="0" err="1"/>
              <a:t>vRouter</a:t>
            </a:r>
            <a:r>
              <a:rPr lang="en-US" altLang="zh-TW" dirty="0"/>
              <a:t> to connect VMs in different virtual subnets</a:t>
            </a:r>
            <a:endParaRPr lang="zh-TW" altLang="en-US" dirty="0"/>
          </a:p>
        </p:txBody>
      </p:sp>
    </p:spTree>
    <p:extLst>
      <p:ext uri="{BB962C8B-B14F-4D97-AF65-F5344CB8AC3E}">
        <p14:creationId xmlns:p14="http://schemas.microsoft.com/office/powerpoint/2010/main" val="121398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0.00116 L 0.13055 1.48148E-6 " pathEditMode="relative" rAng="0" ptsTypes="AA">
                                      <p:cBhvr>
                                        <p:cTn id="6" dur="2000" fill="hold"/>
                                        <p:tgtEl>
                                          <p:spTgt spid="4"/>
                                        </p:tgtEl>
                                        <p:attrNameLst>
                                          <p:attrName>ppt_x</p:attrName>
                                          <p:attrName>ppt_y</p:attrName>
                                        </p:attrNameLst>
                                      </p:cBhvr>
                                      <p:rCtr x="652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Steps to Launch a VM</a:t>
            </a:r>
            <a:endParaRPr lang="zh-TW" altLang="en-US" dirty="0"/>
          </a:p>
        </p:txBody>
      </p:sp>
      <p:sp>
        <p:nvSpPr>
          <p:cNvPr id="3" name="內容版面配置區 2"/>
          <p:cNvSpPr>
            <a:spLocks noGrp="1"/>
          </p:cNvSpPr>
          <p:nvPr>
            <p:ph idx="1"/>
          </p:nvPr>
        </p:nvSpPr>
        <p:spPr>
          <a:xfrm>
            <a:off x="457200" y="1600200"/>
            <a:ext cx="8229600" cy="1093573"/>
          </a:xfrm>
        </p:spPr>
        <p:txBody>
          <a:bodyPr/>
          <a:lstStyle/>
          <a:p>
            <a:r>
              <a:rPr lang="en-US" altLang="zh-TW" sz="2400" b="0" dirty="0">
                <a:latin typeface="Calibri" panose="020F0502020204030204" pitchFamily="34" charset="0"/>
              </a:rPr>
              <a:t>There are some steps to boot up a VM</a:t>
            </a:r>
            <a:endParaRPr lang="zh-TW" altLang="en-US" sz="2400" b="0" dirty="0">
              <a:latin typeface="Calibri" panose="020F0502020204030204" pitchFamily="34" charset="0"/>
            </a:endParaRPr>
          </a:p>
        </p:txBody>
      </p:sp>
      <p:grpSp>
        <p:nvGrpSpPr>
          <p:cNvPr id="6" name="群組 5"/>
          <p:cNvGrpSpPr/>
          <p:nvPr/>
        </p:nvGrpSpPr>
        <p:grpSpPr>
          <a:xfrm>
            <a:off x="2465877" y="2696731"/>
            <a:ext cx="2653348" cy="1949293"/>
            <a:chOff x="2589444" y="1694575"/>
            <a:chExt cx="2653348" cy="1949293"/>
          </a:xfrm>
        </p:grpSpPr>
        <p:sp>
          <p:nvSpPr>
            <p:cNvPr id="7" name="圓角矩形 6"/>
            <p:cNvSpPr/>
            <p:nvPr/>
          </p:nvSpPr>
          <p:spPr>
            <a:xfrm>
              <a:off x="3573383" y="1694575"/>
              <a:ext cx="1669409" cy="12164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 name="矩形 7"/>
            <p:cNvSpPr/>
            <p:nvPr/>
          </p:nvSpPr>
          <p:spPr>
            <a:xfrm>
              <a:off x="3770070" y="1862953"/>
              <a:ext cx="298264" cy="343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FF0000"/>
                  </a:solidFill>
                </a:rPr>
                <a:t>I</a:t>
              </a:r>
              <a:endParaRPr lang="zh-TW" altLang="en-US" dirty="0">
                <a:solidFill>
                  <a:srgbClr val="FF0000"/>
                </a:solidFill>
              </a:endParaRPr>
            </a:p>
          </p:txBody>
        </p:sp>
        <p:sp>
          <p:nvSpPr>
            <p:cNvPr id="9" name="矩形 8"/>
            <p:cNvSpPr/>
            <p:nvPr/>
          </p:nvSpPr>
          <p:spPr>
            <a:xfrm>
              <a:off x="4265020" y="1862953"/>
              <a:ext cx="298264" cy="343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FF0000"/>
                  </a:solidFill>
                </a:rPr>
                <a:t>I</a:t>
              </a:r>
              <a:endParaRPr lang="zh-TW" altLang="en-US" dirty="0">
                <a:solidFill>
                  <a:srgbClr val="FF0000"/>
                </a:solidFill>
              </a:endParaRPr>
            </a:p>
          </p:txBody>
        </p:sp>
        <p:sp>
          <p:nvSpPr>
            <p:cNvPr id="10" name="矩形 9"/>
            <p:cNvSpPr/>
            <p:nvPr/>
          </p:nvSpPr>
          <p:spPr>
            <a:xfrm>
              <a:off x="4759970" y="1862953"/>
              <a:ext cx="298264" cy="343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FF0000"/>
                  </a:solidFill>
                </a:rPr>
                <a:t>I</a:t>
              </a:r>
              <a:endParaRPr lang="zh-TW" altLang="en-US" dirty="0">
                <a:solidFill>
                  <a:srgbClr val="FF0000"/>
                </a:solidFill>
              </a:endParaRPr>
            </a:p>
          </p:txBody>
        </p:sp>
        <p:sp>
          <p:nvSpPr>
            <p:cNvPr id="11" name="矩形 10"/>
            <p:cNvSpPr/>
            <p:nvPr/>
          </p:nvSpPr>
          <p:spPr>
            <a:xfrm>
              <a:off x="3770070" y="2374682"/>
              <a:ext cx="298264" cy="343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FF0000"/>
                  </a:solidFill>
                </a:rPr>
                <a:t>I</a:t>
              </a:r>
              <a:endParaRPr lang="zh-TW" altLang="en-US" dirty="0">
                <a:solidFill>
                  <a:srgbClr val="FF0000"/>
                </a:solidFill>
              </a:endParaRPr>
            </a:p>
          </p:txBody>
        </p:sp>
        <p:sp>
          <p:nvSpPr>
            <p:cNvPr id="12" name="文字方塊 11"/>
            <p:cNvSpPr txBox="1"/>
            <p:nvPr/>
          </p:nvSpPr>
          <p:spPr>
            <a:xfrm>
              <a:off x="4280083" y="2603201"/>
              <a:ext cx="880497" cy="307777"/>
            </a:xfrm>
            <a:prstGeom prst="rect">
              <a:avLst/>
            </a:prstGeom>
            <a:noFill/>
          </p:spPr>
          <p:txBody>
            <a:bodyPr wrap="none" rtlCol="0">
              <a:spAutoFit/>
            </a:bodyPr>
            <a:lstStyle/>
            <a:p>
              <a:r>
                <a:rPr lang="en-US" altLang="zh-TW" sz="1400" dirty="0"/>
                <a:t>Image DB</a:t>
              </a:r>
              <a:endParaRPr lang="zh-TW" altLang="en-US" sz="1400" dirty="0"/>
            </a:p>
          </p:txBody>
        </p:sp>
        <p:sp>
          <p:nvSpPr>
            <p:cNvPr id="13" name="文字方塊 12"/>
            <p:cNvSpPr txBox="1"/>
            <p:nvPr/>
          </p:nvSpPr>
          <p:spPr>
            <a:xfrm>
              <a:off x="3732584" y="2905204"/>
              <a:ext cx="1351006" cy="738664"/>
            </a:xfrm>
            <a:prstGeom prst="rect">
              <a:avLst/>
            </a:prstGeom>
            <a:noFill/>
          </p:spPr>
          <p:txBody>
            <a:bodyPr wrap="square" rtlCol="0">
              <a:spAutoFit/>
            </a:bodyPr>
            <a:lstStyle/>
            <a:p>
              <a:pPr algn="ctr"/>
              <a:r>
                <a:rPr lang="en-US" altLang="zh-TW" sz="1400" dirty="0"/>
                <a:t>Register the image with the platform</a:t>
              </a:r>
            </a:p>
          </p:txBody>
        </p:sp>
        <p:sp>
          <p:nvSpPr>
            <p:cNvPr id="14" name="向右箭號 13"/>
            <p:cNvSpPr/>
            <p:nvPr/>
          </p:nvSpPr>
          <p:spPr>
            <a:xfrm>
              <a:off x="2589444" y="2176405"/>
              <a:ext cx="590397" cy="39655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p:cNvGrpSpPr/>
          <p:nvPr/>
        </p:nvGrpSpPr>
        <p:grpSpPr>
          <a:xfrm>
            <a:off x="5537419" y="2693773"/>
            <a:ext cx="2683833" cy="1949293"/>
            <a:chOff x="5660986" y="1691617"/>
            <a:chExt cx="2683833" cy="1949293"/>
          </a:xfrm>
        </p:grpSpPr>
        <p:sp>
          <p:nvSpPr>
            <p:cNvPr id="16" name="圓角矩形 15"/>
            <p:cNvSpPr/>
            <p:nvPr/>
          </p:nvSpPr>
          <p:spPr>
            <a:xfrm>
              <a:off x="6675410" y="1691617"/>
              <a:ext cx="1669409" cy="12164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17" name="矩形 16"/>
            <p:cNvSpPr/>
            <p:nvPr/>
          </p:nvSpPr>
          <p:spPr>
            <a:xfrm>
              <a:off x="7015862" y="1815782"/>
              <a:ext cx="988503" cy="647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rgbClr val="FF0000"/>
                  </a:solidFill>
                </a:rPr>
                <a:t>VM Instance</a:t>
              </a:r>
              <a:endParaRPr lang="zh-TW" altLang="en-US" sz="1600" dirty="0">
                <a:solidFill>
                  <a:srgbClr val="FF0000"/>
                </a:solidFill>
              </a:endParaRPr>
            </a:p>
          </p:txBody>
        </p:sp>
        <p:sp>
          <p:nvSpPr>
            <p:cNvPr id="18" name="文字方塊 17"/>
            <p:cNvSpPr txBox="1"/>
            <p:nvPr/>
          </p:nvSpPr>
          <p:spPr>
            <a:xfrm>
              <a:off x="6864904" y="2602857"/>
              <a:ext cx="1290418" cy="307777"/>
            </a:xfrm>
            <a:prstGeom prst="rect">
              <a:avLst/>
            </a:prstGeom>
            <a:noFill/>
          </p:spPr>
          <p:txBody>
            <a:bodyPr wrap="none" rtlCol="0">
              <a:spAutoFit/>
            </a:bodyPr>
            <a:lstStyle/>
            <a:p>
              <a:r>
                <a:rPr lang="en-US" altLang="zh-TW" sz="1400" dirty="0"/>
                <a:t>Compute Node</a:t>
              </a:r>
              <a:endParaRPr lang="zh-TW" altLang="en-US" sz="1400" dirty="0"/>
            </a:p>
          </p:txBody>
        </p:sp>
        <p:sp>
          <p:nvSpPr>
            <p:cNvPr id="19" name="文字方塊 18"/>
            <p:cNvSpPr txBox="1"/>
            <p:nvPr/>
          </p:nvSpPr>
          <p:spPr>
            <a:xfrm>
              <a:off x="6834610" y="2902246"/>
              <a:ext cx="1351006" cy="738664"/>
            </a:xfrm>
            <a:prstGeom prst="rect">
              <a:avLst/>
            </a:prstGeom>
            <a:noFill/>
          </p:spPr>
          <p:txBody>
            <a:bodyPr wrap="square" rtlCol="0">
              <a:spAutoFit/>
            </a:bodyPr>
            <a:lstStyle/>
            <a:p>
              <a:pPr algn="ctr"/>
              <a:r>
                <a:rPr lang="en-US" altLang="zh-TW" sz="1400" dirty="0"/>
                <a:t>Activate VNF instance in a compute node</a:t>
              </a:r>
            </a:p>
          </p:txBody>
        </p:sp>
        <p:sp>
          <p:nvSpPr>
            <p:cNvPr id="20" name="向右箭號 19"/>
            <p:cNvSpPr/>
            <p:nvPr/>
          </p:nvSpPr>
          <p:spPr>
            <a:xfrm>
              <a:off x="5660986" y="2190161"/>
              <a:ext cx="590397" cy="39655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1" name="雲朵形 20"/>
          <p:cNvSpPr/>
          <p:nvPr/>
        </p:nvSpPr>
        <p:spPr bwMode="auto">
          <a:xfrm>
            <a:off x="3271688" y="5005242"/>
            <a:ext cx="2025664" cy="1375719"/>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rPr>
              <a:t>Create Networks</a:t>
            </a:r>
          </a:p>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400" b="0" i="0" u="none" strike="noStrike" cap="none" normalizeH="0" baseline="0" dirty="0">
              <a:ln>
                <a:noFill/>
              </a:ln>
              <a:solidFill>
                <a:schemeClr val="tx1"/>
              </a:solidFill>
              <a:effectLst/>
              <a:latin typeface="Arial" panose="020B0604020202020204" pitchFamily="34" charset="0"/>
              <a:ea typeface="新細明體" panose="02020500000000000000" pitchFamily="18" charset="-120"/>
            </a:endParaRPr>
          </a:p>
        </p:txBody>
      </p:sp>
      <p:grpSp>
        <p:nvGrpSpPr>
          <p:cNvPr id="36" name="群組 35"/>
          <p:cNvGrpSpPr/>
          <p:nvPr/>
        </p:nvGrpSpPr>
        <p:grpSpPr>
          <a:xfrm>
            <a:off x="868487" y="2795132"/>
            <a:ext cx="1725806" cy="2160064"/>
            <a:chOff x="868487" y="2795132"/>
            <a:chExt cx="1725806" cy="2160064"/>
          </a:xfrm>
        </p:grpSpPr>
        <p:sp>
          <p:nvSpPr>
            <p:cNvPr id="4" name="矩形 3"/>
            <p:cNvSpPr/>
            <p:nvPr/>
          </p:nvSpPr>
          <p:spPr>
            <a:xfrm>
              <a:off x="1086790" y="2795132"/>
              <a:ext cx="914401" cy="1013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FF0000"/>
                  </a:solidFill>
                </a:rPr>
                <a:t>VM Image</a:t>
              </a:r>
              <a:endParaRPr lang="zh-TW" altLang="en-US" dirty="0">
                <a:solidFill>
                  <a:srgbClr val="FF0000"/>
                </a:solidFill>
              </a:endParaRPr>
            </a:p>
          </p:txBody>
        </p:sp>
        <p:sp>
          <p:nvSpPr>
            <p:cNvPr id="5" name="文字方塊 4"/>
            <p:cNvSpPr txBox="1"/>
            <p:nvPr/>
          </p:nvSpPr>
          <p:spPr>
            <a:xfrm>
              <a:off x="868487" y="3808455"/>
              <a:ext cx="1351006" cy="738664"/>
            </a:xfrm>
            <a:prstGeom prst="rect">
              <a:avLst/>
            </a:prstGeom>
            <a:noFill/>
          </p:spPr>
          <p:txBody>
            <a:bodyPr wrap="square" rtlCol="0">
              <a:spAutoFit/>
            </a:bodyPr>
            <a:lstStyle/>
            <a:p>
              <a:pPr algn="ctr"/>
              <a:r>
                <a:rPr lang="en-US" altLang="zh-TW" sz="1400" dirty="0"/>
                <a:t>Prepare an Image</a:t>
              </a:r>
              <a:r>
                <a:rPr lang="zh-TW" altLang="en-US" sz="1400" dirty="0"/>
                <a:t> </a:t>
              </a:r>
              <a:r>
                <a:rPr lang="en-US" altLang="zh-TW" sz="1400" dirty="0"/>
                <a:t>for the VNF</a:t>
              </a:r>
            </a:p>
          </p:txBody>
        </p:sp>
        <p:sp>
          <p:nvSpPr>
            <p:cNvPr id="31" name="向右箭號 30"/>
            <p:cNvSpPr/>
            <p:nvPr/>
          </p:nvSpPr>
          <p:spPr>
            <a:xfrm rot="13155609">
              <a:off x="2003896" y="4558643"/>
              <a:ext cx="590397" cy="39655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7" name="群組 36"/>
          <p:cNvGrpSpPr/>
          <p:nvPr/>
        </p:nvGrpSpPr>
        <p:grpSpPr>
          <a:xfrm>
            <a:off x="5850586" y="4742246"/>
            <a:ext cx="2160220" cy="1052419"/>
            <a:chOff x="5850586" y="4742246"/>
            <a:chExt cx="2160220" cy="1052419"/>
          </a:xfrm>
        </p:grpSpPr>
        <p:sp>
          <p:nvSpPr>
            <p:cNvPr id="32" name="右彎箭號 31"/>
            <p:cNvSpPr/>
            <p:nvPr/>
          </p:nvSpPr>
          <p:spPr bwMode="auto">
            <a:xfrm rot="10800000">
              <a:off x="5850586" y="4742246"/>
              <a:ext cx="813816" cy="868680"/>
            </a:xfrm>
            <a:prstGeom prst="bentArrow">
              <a:avLst/>
            </a:prstGeom>
            <a:solidFill>
              <a:srgbClr val="FF0000"/>
            </a:solidFill>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lt1"/>
                </a:solidFill>
              </a:endParaRPr>
            </a:p>
          </p:txBody>
        </p:sp>
        <p:sp>
          <p:nvSpPr>
            <p:cNvPr id="33" name="文字方塊 32"/>
            <p:cNvSpPr txBox="1"/>
            <p:nvPr/>
          </p:nvSpPr>
          <p:spPr>
            <a:xfrm>
              <a:off x="6659800" y="5056001"/>
              <a:ext cx="1351006" cy="738664"/>
            </a:xfrm>
            <a:prstGeom prst="rect">
              <a:avLst/>
            </a:prstGeom>
            <a:noFill/>
          </p:spPr>
          <p:txBody>
            <a:bodyPr wrap="square" rtlCol="0">
              <a:spAutoFit/>
            </a:bodyPr>
            <a:lstStyle/>
            <a:p>
              <a:pPr algn="ctr"/>
              <a:r>
                <a:rPr lang="en-US" altLang="zh-TW" sz="1400" dirty="0"/>
                <a:t>Connect the VMs to the Networks</a:t>
              </a:r>
            </a:p>
          </p:txBody>
        </p:sp>
      </p:grpSp>
    </p:spTree>
    <p:extLst>
      <p:ext uri="{BB962C8B-B14F-4D97-AF65-F5344CB8AC3E}">
        <p14:creationId xmlns:p14="http://schemas.microsoft.com/office/powerpoint/2010/main" val="249635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right)">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96BF32-5BFB-47F2-AB71-CF2D8CBEB449}"/>
              </a:ext>
            </a:extLst>
          </p:cNvPr>
          <p:cNvSpPr>
            <a:spLocks noGrp="1"/>
          </p:cNvSpPr>
          <p:nvPr>
            <p:ph type="title"/>
          </p:nvPr>
        </p:nvSpPr>
        <p:spPr/>
        <p:txBody>
          <a:bodyPr/>
          <a:lstStyle/>
          <a:p>
            <a:r>
              <a:rPr lang="en-US" altLang="zh-TW" dirty="0"/>
              <a:t>Agenda</a:t>
            </a:r>
            <a:endParaRPr lang="zh-TW" altLang="en-US" dirty="0"/>
          </a:p>
        </p:txBody>
      </p:sp>
      <p:sp>
        <p:nvSpPr>
          <p:cNvPr id="3" name="內容版面配置區 2">
            <a:extLst>
              <a:ext uri="{FF2B5EF4-FFF2-40B4-BE49-F238E27FC236}">
                <a16:creationId xmlns:a16="http://schemas.microsoft.com/office/drawing/2014/main" id="{78662208-C359-492A-A8F3-371BBD8D1119}"/>
              </a:ext>
            </a:extLst>
          </p:cNvPr>
          <p:cNvSpPr>
            <a:spLocks noGrp="1"/>
          </p:cNvSpPr>
          <p:nvPr>
            <p:ph idx="1"/>
          </p:nvPr>
        </p:nvSpPr>
        <p:spPr/>
        <p:txBody>
          <a:bodyPr/>
          <a:lstStyle/>
          <a:p>
            <a:r>
              <a:rPr lang="en-US" altLang="zh-TW" dirty="0">
                <a:solidFill>
                  <a:schemeClr val="bg1">
                    <a:lumMod val="75000"/>
                  </a:schemeClr>
                </a:solidFill>
              </a:rPr>
              <a:t>Why NFV?</a:t>
            </a:r>
          </a:p>
          <a:p>
            <a:r>
              <a:rPr lang="en-US" altLang="zh-TW" dirty="0">
                <a:solidFill>
                  <a:schemeClr val="bg1">
                    <a:lumMod val="75000"/>
                  </a:schemeClr>
                </a:solidFill>
              </a:rPr>
              <a:t>NFV works with SDN</a:t>
            </a:r>
          </a:p>
          <a:p>
            <a:r>
              <a:rPr lang="en-US" altLang="zh-TW" dirty="0">
                <a:solidFill>
                  <a:schemeClr val="bg1">
                    <a:lumMod val="75000"/>
                  </a:schemeClr>
                </a:solidFill>
              </a:rPr>
              <a:t>Service function chain (SFC)</a:t>
            </a:r>
          </a:p>
          <a:p>
            <a:r>
              <a:rPr lang="nn-NO" altLang="zh-TW" dirty="0">
                <a:solidFill>
                  <a:schemeClr val="bg1">
                    <a:lumMod val="75000"/>
                  </a:schemeClr>
                </a:solidFill>
              </a:rPr>
              <a:t>Open platform for NFV (OPNFV)</a:t>
            </a:r>
          </a:p>
          <a:p>
            <a:r>
              <a:rPr lang="nn-NO" altLang="zh-TW" dirty="0">
                <a:solidFill>
                  <a:schemeClr val="bg1">
                    <a:lumMod val="75000"/>
                  </a:schemeClr>
                </a:solidFill>
              </a:rPr>
              <a:t>Virtual machine management with OpenStack</a:t>
            </a:r>
          </a:p>
          <a:p>
            <a:r>
              <a:rPr lang="en-US" altLang="zh-TW" dirty="0"/>
              <a:t>Virtual function management with </a:t>
            </a:r>
            <a:r>
              <a:rPr lang="en-US" altLang="zh-TW" dirty="0" err="1"/>
              <a:t>OpenNF</a:t>
            </a:r>
            <a:endParaRPr lang="en-US" altLang="zh-TW" dirty="0"/>
          </a:p>
          <a:p>
            <a:r>
              <a:rPr lang="en-US" altLang="zh-TW" dirty="0">
                <a:solidFill>
                  <a:schemeClr val="bg1">
                    <a:lumMod val="75000"/>
                  </a:schemeClr>
                </a:solidFill>
              </a:rPr>
              <a:t>High speed VNFs with SR-IOV</a:t>
            </a:r>
          </a:p>
        </p:txBody>
      </p:sp>
    </p:spTree>
    <p:extLst>
      <p:ext uri="{BB962C8B-B14F-4D97-AF65-F5344CB8AC3E}">
        <p14:creationId xmlns:p14="http://schemas.microsoft.com/office/powerpoint/2010/main" val="2911596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OpenNF</a:t>
            </a:r>
            <a:r>
              <a:rPr lang="en-US" dirty="0"/>
              <a:t>: States in NF</a:t>
            </a:r>
          </a:p>
        </p:txBody>
      </p:sp>
      <p:sp>
        <p:nvSpPr>
          <p:cNvPr id="3" name="Content Placeholder 2"/>
          <p:cNvSpPr>
            <a:spLocks noGrp="1"/>
          </p:cNvSpPr>
          <p:nvPr>
            <p:ph idx="1"/>
          </p:nvPr>
        </p:nvSpPr>
        <p:spPr>
          <a:xfrm>
            <a:off x="628650" y="1825625"/>
            <a:ext cx="7886700" cy="1102510"/>
          </a:xfrm>
        </p:spPr>
        <p:txBody>
          <a:bodyPr/>
          <a:lstStyle/>
          <a:p>
            <a:r>
              <a:rPr lang="en-US" dirty="0"/>
              <a:t>Each NF includes several states</a:t>
            </a:r>
          </a:p>
          <a:p>
            <a:r>
              <a:rPr lang="en-US" dirty="0"/>
              <a:t>How to manage the state in controller?</a:t>
            </a:r>
          </a:p>
        </p:txBody>
      </p:sp>
      <p:pic>
        <p:nvPicPr>
          <p:cNvPr id="4" name="Picture 3"/>
          <p:cNvPicPr>
            <a:picLocks noChangeAspect="1"/>
          </p:cNvPicPr>
          <p:nvPr/>
        </p:nvPicPr>
        <p:blipFill rotWithShape="1">
          <a:blip r:embed="rId2"/>
          <a:srcRect l="7809" t="14263" r="11813" b="14419"/>
          <a:stretch/>
        </p:blipFill>
        <p:spPr>
          <a:xfrm>
            <a:off x="2534837" y="3197596"/>
            <a:ext cx="1810522" cy="1285158"/>
          </a:xfrm>
          <a:prstGeom prst="rect">
            <a:avLst/>
          </a:prstGeom>
        </p:spPr>
      </p:pic>
      <p:graphicFrame>
        <p:nvGraphicFramePr>
          <p:cNvPr id="5" name="Table 4"/>
          <p:cNvGraphicFramePr>
            <a:graphicFrameLocks noGrp="1"/>
          </p:cNvGraphicFramePr>
          <p:nvPr>
            <p:extLst/>
          </p:nvPr>
        </p:nvGraphicFramePr>
        <p:xfrm>
          <a:off x="804872" y="4875464"/>
          <a:ext cx="3540487" cy="1112520"/>
        </p:xfrm>
        <a:graphic>
          <a:graphicData uri="http://schemas.openxmlformats.org/drawingml/2006/table">
            <a:tbl>
              <a:tblPr firstRow="1" bandRow="1">
                <a:tableStyleId>{D7AC3CCA-C797-4891-BE02-D94E43425B78}</a:tableStyleId>
              </a:tblPr>
              <a:tblGrid>
                <a:gridCol w="2392946">
                  <a:extLst>
                    <a:ext uri="{9D8B030D-6E8A-4147-A177-3AD203B41FA5}">
                      <a16:colId xmlns:a16="http://schemas.microsoft.com/office/drawing/2014/main" val="20000"/>
                    </a:ext>
                  </a:extLst>
                </a:gridCol>
                <a:gridCol w="1147541">
                  <a:extLst>
                    <a:ext uri="{9D8B030D-6E8A-4147-A177-3AD203B41FA5}">
                      <a16:colId xmlns:a16="http://schemas.microsoft.com/office/drawing/2014/main" val="20001"/>
                    </a:ext>
                  </a:extLst>
                </a:gridCol>
              </a:tblGrid>
              <a:tr h="370840">
                <a:tc>
                  <a:txBody>
                    <a:bodyPr/>
                    <a:lstStyle/>
                    <a:p>
                      <a:r>
                        <a:rPr lang="en-US" dirty="0" err="1"/>
                        <a:t>Src</a:t>
                      </a:r>
                      <a:r>
                        <a:rPr lang="en-US" dirty="0"/>
                        <a:t> IP = 140.109.21.50</a:t>
                      </a:r>
                    </a:p>
                  </a:txBody>
                  <a:tcPr/>
                </a:tc>
                <a:tc>
                  <a:txBody>
                    <a:bodyPr/>
                    <a:lstStyle/>
                    <a:p>
                      <a:r>
                        <a:rPr lang="en-US" dirty="0"/>
                        <a:t>Deny</a:t>
                      </a:r>
                    </a:p>
                  </a:txBody>
                  <a:tcPr/>
                </a:tc>
                <a:extLst>
                  <a:ext uri="{0D108BD9-81ED-4DB2-BD59-A6C34878D82A}">
                    <a16:rowId xmlns:a16="http://schemas.microsoft.com/office/drawing/2014/main" val="10000"/>
                  </a:ext>
                </a:extLst>
              </a:tr>
              <a:tr h="370840">
                <a:tc>
                  <a:txBody>
                    <a:bodyPr/>
                    <a:lstStyle/>
                    <a:p>
                      <a:r>
                        <a:rPr lang="en-US" dirty="0" err="1"/>
                        <a:t>Dst</a:t>
                      </a:r>
                      <a:r>
                        <a:rPr lang="en-US" baseline="0" dirty="0"/>
                        <a:t> port = 80</a:t>
                      </a:r>
                      <a:endParaRPr lang="en-US" dirty="0"/>
                    </a:p>
                  </a:txBody>
                  <a:tcPr/>
                </a:tc>
                <a:tc>
                  <a:txBody>
                    <a:bodyPr/>
                    <a:lstStyle/>
                    <a:p>
                      <a:r>
                        <a:rPr lang="en-US" dirty="0"/>
                        <a:t>Accept</a:t>
                      </a:r>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6" name="Picture 5"/>
          <p:cNvPicPr>
            <a:picLocks noChangeAspect="1"/>
          </p:cNvPicPr>
          <p:nvPr/>
        </p:nvPicPr>
        <p:blipFill>
          <a:blip r:embed="rId3"/>
          <a:stretch>
            <a:fillRect/>
          </a:stretch>
        </p:blipFill>
        <p:spPr>
          <a:xfrm>
            <a:off x="5145692" y="2651389"/>
            <a:ext cx="1831365" cy="1831365"/>
          </a:xfrm>
          <a:prstGeom prst="rect">
            <a:avLst/>
          </a:prstGeom>
        </p:spPr>
      </p:pic>
      <p:graphicFrame>
        <p:nvGraphicFramePr>
          <p:cNvPr id="7" name="Table 6"/>
          <p:cNvGraphicFramePr>
            <a:graphicFrameLocks noGrp="1"/>
          </p:cNvGraphicFramePr>
          <p:nvPr>
            <p:extLst/>
          </p:nvPr>
        </p:nvGraphicFramePr>
        <p:xfrm>
          <a:off x="5060003" y="4875464"/>
          <a:ext cx="3783723" cy="1112520"/>
        </p:xfrm>
        <a:graphic>
          <a:graphicData uri="http://schemas.openxmlformats.org/drawingml/2006/table">
            <a:tbl>
              <a:tblPr firstRow="1" bandRow="1">
                <a:tableStyleId>{D7AC3CCA-C797-4891-BE02-D94E43425B78}</a:tableStyleId>
              </a:tblPr>
              <a:tblGrid>
                <a:gridCol w="2712684">
                  <a:extLst>
                    <a:ext uri="{9D8B030D-6E8A-4147-A177-3AD203B41FA5}">
                      <a16:colId xmlns:a16="http://schemas.microsoft.com/office/drawing/2014/main" val="20000"/>
                    </a:ext>
                  </a:extLst>
                </a:gridCol>
                <a:gridCol w="1071039">
                  <a:extLst>
                    <a:ext uri="{9D8B030D-6E8A-4147-A177-3AD203B41FA5}">
                      <a16:colId xmlns:a16="http://schemas.microsoft.com/office/drawing/2014/main" val="20001"/>
                    </a:ext>
                  </a:extLst>
                </a:gridCol>
              </a:tblGrid>
              <a:tr h="370840">
                <a:tc>
                  <a:txBody>
                    <a:bodyPr/>
                    <a:lstStyle/>
                    <a:p>
                      <a:r>
                        <a:rPr lang="en-US" dirty="0"/>
                        <a:t>http://</a:t>
                      </a:r>
                      <a:r>
                        <a:rPr lang="en-US" dirty="0" err="1"/>
                        <a:t>www.youtube.com</a:t>
                      </a:r>
                      <a:endParaRPr lang="en-US" dirty="0"/>
                    </a:p>
                  </a:txBody>
                  <a:tcPr/>
                </a:tc>
                <a:tc>
                  <a:txBody>
                    <a:bodyPr/>
                    <a:lstStyle/>
                    <a:p>
                      <a:r>
                        <a:rPr lang="en-US" dirty="0"/>
                        <a:t>Content</a:t>
                      </a:r>
                    </a:p>
                  </a:txBody>
                  <a:tcPr/>
                </a:tc>
                <a:extLst>
                  <a:ext uri="{0D108BD9-81ED-4DB2-BD59-A6C34878D82A}">
                    <a16:rowId xmlns:a16="http://schemas.microsoft.com/office/drawing/2014/main" val="10000"/>
                  </a:ext>
                </a:extLst>
              </a:tr>
              <a:tr h="370840">
                <a:tc>
                  <a:txBody>
                    <a:bodyPr/>
                    <a:lstStyle/>
                    <a:p>
                      <a:r>
                        <a:rPr lang="en-US" dirty="0"/>
                        <a:t>http://</a:t>
                      </a:r>
                      <a:r>
                        <a:rPr lang="en-US" dirty="0" err="1"/>
                        <a:t>www.ncu.edu.tw</a:t>
                      </a:r>
                      <a:endParaRPr lang="en-US" dirty="0"/>
                    </a:p>
                  </a:txBody>
                  <a:tcPr/>
                </a:tc>
                <a:tc>
                  <a:txBody>
                    <a:bodyPr/>
                    <a:lstStyle/>
                    <a:p>
                      <a:r>
                        <a:rPr lang="en-US" dirty="0"/>
                        <a:t>Content</a:t>
                      </a:r>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45300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normAutofit/>
          </a:bodyPr>
          <a:lstStyle/>
          <a:p>
            <a:r>
              <a:rPr lang="en-US" dirty="0" err="1"/>
              <a:t>OpenNF</a:t>
            </a:r>
            <a:r>
              <a:rPr lang="en-US" dirty="0"/>
              <a:t>: SLAs + cost + accuracy: </a:t>
            </a:r>
            <a:br>
              <a:rPr lang="en-US" dirty="0"/>
            </a:br>
            <a:r>
              <a:rPr lang="en-US" dirty="0"/>
              <a:t>What do we need?</a:t>
            </a:r>
          </a:p>
        </p:txBody>
      </p:sp>
      <p:sp>
        <p:nvSpPr>
          <p:cNvPr id="3" name="Content Placeholder 2"/>
          <p:cNvSpPr>
            <a:spLocks noGrp="1"/>
          </p:cNvSpPr>
          <p:nvPr>
            <p:ph idx="1"/>
          </p:nvPr>
        </p:nvSpPr>
        <p:spPr>
          <a:xfrm>
            <a:off x="457200" y="1905000"/>
            <a:ext cx="8305800" cy="4221163"/>
          </a:xfrm>
        </p:spPr>
        <p:txBody>
          <a:bodyPr/>
          <a:lstStyle/>
          <a:p>
            <a:r>
              <a:rPr lang="en-US" dirty="0"/>
              <a:t>Quickly move, copy, or share internal NF state alongside updates to network forwarding state</a:t>
            </a:r>
            <a:br>
              <a:rPr lang="en-US" dirty="0"/>
            </a:br>
            <a:endParaRPr lang="en-US" dirty="0"/>
          </a:p>
          <a:p>
            <a:pPr marL="0" indent="0">
              <a:buNone/>
            </a:pPr>
            <a:endParaRPr lang="en-US" dirty="0"/>
          </a:p>
          <a:p>
            <a:r>
              <a:rPr lang="en-US" dirty="0"/>
              <a:t>Guarantees: loss-free, order-preserving, …</a:t>
            </a:r>
          </a:p>
        </p:txBody>
      </p:sp>
      <p:sp>
        <p:nvSpPr>
          <p:cNvPr id="4" name="Slide Number Placeholder 3"/>
          <p:cNvSpPr>
            <a:spLocks noGrp="1"/>
          </p:cNvSpPr>
          <p:nvPr>
            <p:ph type="sldNum" sz="quarter" idx="12"/>
          </p:nvPr>
        </p:nvSpPr>
        <p:spPr/>
        <p:txBody>
          <a:bodyPr/>
          <a:lstStyle/>
          <a:p>
            <a:fld id="{622C5A87-65DC-41FD-9E53-7EAC48455B9A}" type="slidenum">
              <a:rPr lang="en-US" smtClean="0">
                <a:solidFill>
                  <a:prstClr val="black">
                    <a:tint val="75000"/>
                  </a:prstClr>
                </a:solidFill>
              </a:rPr>
              <a:pPr/>
              <a:t>49</a:t>
            </a:fld>
            <a:endParaRPr lang="en-US" dirty="0">
              <a:solidFill>
                <a:prstClr val="black">
                  <a:tint val="75000"/>
                </a:prstClr>
              </a:solidFill>
            </a:endParaRPr>
          </a:p>
        </p:txBody>
      </p:sp>
      <p:grpSp>
        <p:nvGrpSpPr>
          <p:cNvPr id="25" name="Group 24"/>
          <p:cNvGrpSpPr/>
          <p:nvPr/>
        </p:nvGrpSpPr>
        <p:grpSpPr>
          <a:xfrm>
            <a:off x="4038600" y="2772370"/>
            <a:ext cx="1066800" cy="533400"/>
            <a:chOff x="4800600" y="4191000"/>
            <a:chExt cx="1066800" cy="533400"/>
          </a:xfrm>
        </p:grpSpPr>
        <p:cxnSp>
          <p:nvCxnSpPr>
            <p:cNvPr id="17" name="Straight Arrow Connector 16"/>
            <p:cNvCxnSpPr/>
            <p:nvPr/>
          </p:nvCxnSpPr>
          <p:spPr>
            <a:xfrm flipH="1">
              <a:off x="5257800" y="4495800"/>
              <a:ext cx="609600" cy="0"/>
            </a:xfrm>
            <a:prstGeom prst="straightConnector1">
              <a:avLst/>
            </a:prstGeom>
            <a:ln>
              <a:headEnd type="triangle" w="lg" len="med"/>
              <a:tailEnd type="none" w="lg" len="lg"/>
            </a:ln>
          </p:spPr>
          <p:style>
            <a:lnRef idx="3">
              <a:schemeClr val="accent2"/>
            </a:lnRef>
            <a:fillRef idx="0">
              <a:schemeClr val="accent2"/>
            </a:fillRef>
            <a:effectRef idx="2">
              <a:schemeClr val="accent2"/>
            </a:effectRef>
            <a:fontRef idx="minor">
              <a:schemeClr val="tx1"/>
            </a:fontRef>
          </p:style>
        </p:cxnSp>
        <p:sp>
          <p:nvSpPr>
            <p:cNvPr id="18" name="Cube 17"/>
            <p:cNvSpPr/>
            <p:nvPr/>
          </p:nvSpPr>
          <p:spPr>
            <a:xfrm>
              <a:off x="4800600" y="4191000"/>
              <a:ext cx="381000" cy="381000"/>
            </a:xfrm>
            <a:prstGeom prst="cube">
              <a:avLst/>
            </a:prstGeom>
            <a:solidFill>
              <a:srgbClr val="C0504D">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Cube 18"/>
            <p:cNvSpPr/>
            <p:nvPr/>
          </p:nvSpPr>
          <p:spPr>
            <a:xfrm>
              <a:off x="4953000" y="4343400"/>
              <a:ext cx="381000" cy="381000"/>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3" name="Group 22"/>
          <p:cNvGrpSpPr/>
          <p:nvPr/>
        </p:nvGrpSpPr>
        <p:grpSpPr>
          <a:xfrm>
            <a:off x="5562600" y="2848570"/>
            <a:ext cx="1219200" cy="381000"/>
            <a:chOff x="4114800" y="3657600"/>
            <a:chExt cx="1219200" cy="381000"/>
          </a:xfrm>
        </p:grpSpPr>
        <p:cxnSp>
          <p:nvCxnSpPr>
            <p:cNvPr id="21" name="Straight Arrow Connector 20"/>
            <p:cNvCxnSpPr/>
            <p:nvPr/>
          </p:nvCxnSpPr>
          <p:spPr>
            <a:xfrm flipH="1">
              <a:off x="4343400" y="3733800"/>
              <a:ext cx="609600" cy="0"/>
            </a:xfrm>
            <a:prstGeom prst="straightConnector1">
              <a:avLst/>
            </a:prstGeom>
            <a:ln>
              <a:prstDash val="sysDot"/>
              <a:headEnd type="triangle" w="lg" len="med"/>
              <a:tailEnd type="none" w="lg" len="lg"/>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a:off x="4495800" y="3886200"/>
              <a:ext cx="609600" cy="0"/>
            </a:xfrm>
            <a:prstGeom prst="straightConnector1">
              <a:avLst/>
            </a:prstGeom>
            <a:ln>
              <a:prstDash val="sysDot"/>
              <a:headEnd type="triangle" w="lg" len="med"/>
              <a:tailEnd type="none" w="lg" len="lg"/>
            </a:ln>
          </p:spPr>
          <p:style>
            <a:lnRef idx="3">
              <a:schemeClr val="accent2"/>
            </a:lnRef>
            <a:fillRef idx="0">
              <a:schemeClr val="accent2"/>
            </a:fillRef>
            <a:effectRef idx="2">
              <a:schemeClr val="accent2"/>
            </a:effectRef>
            <a:fontRef idx="minor">
              <a:schemeClr val="tx1"/>
            </a:fontRef>
          </p:style>
        </p:cxnSp>
        <p:sp>
          <p:nvSpPr>
            <p:cNvPr id="20" name="Cube 19"/>
            <p:cNvSpPr/>
            <p:nvPr/>
          </p:nvSpPr>
          <p:spPr>
            <a:xfrm>
              <a:off x="4953000" y="3657600"/>
              <a:ext cx="381000" cy="381000"/>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Cube 11"/>
            <p:cNvSpPr/>
            <p:nvPr/>
          </p:nvSpPr>
          <p:spPr>
            <a:xfrm>
              <a:off x="4114800" y="3657600"/>
              <a:ext cx="381000" cy="381000"/>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36" name="Group 35"/>
          <p:cNvGrpSpPr/>
          <p:nvPr/>
        </p:nvGrpSpPr>
        <p:grpSpPr>
          <a:xfrm>
            <a:off x="2590800" y="2772370"/>
            <a:ext cx="1066800" cy="381000"/>
            <a:chOff x="4343400" y="5181600"/>
            <a:chExt cx="1066800" cy="381000"/>
          </a:xfrm>
        </p:grpSpPr>
        <p:cxnSp>
          <p:nvCxnSpPr>
            <p:cNvPr id="27" name="Curved Connector 26"/>
            <p:cNvCxnSpPr/>
            <p:nvPr/>
          </p:nvCxnSpPr>
          <p:spPr>
            <a:xfrm rot="5400000">
              <a:off x="4984750" y="4921250"/>
              <a:ext cx="12700" cy="838200"/>
            </a:xfrm>
            <a:prstGeom prst="curvedConnector3">
              <a:avLst>
                <a:gd name="adj1" fmla="val 1254544"/>
              </a:avLst>
            </a:prstGeom>
            <a:ln>
              <a:headEnd type="triangle" w="lg" len="med"/>
              <a:tailEnd type="none" w="lg" len="lg"/>
            </a:ln>
          </p:spPr>
          <p:style>
            <a:lnRef idx="3">
              <a:schemeClr val="accent2"/>
            </a:lnRef>
            <a:fillRef idx="0">
              <a:schemeClr val="accent2"/>
            </a:fillRef>
            <a:effectRef idx="2">
              <a:schemeClr val="accent2"/>
            </a:effectRef>
            <a:fontRef idx="minor">
              <a:schemeClr val="tx1"/>
            </a:fontRef>
          </p:style>
        </p:cxnSp>
        <p:sp>
          <p:nvSpPr>
            <p:cNvPr id="32" name="Cube 31"/>
            <p:cNvSpPr/>
            <p:nvPr/>
          </p:nvSpPr>
          <p:spPr>
            <a:xfrm rot="900000">
              <a:off x="4343400" y="5181600"/>
              <a:ext cx="381000" cy="381000"/>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48" name="Group 47"/>
          <p:cNvGrpSpPr/>
          <p:nvPr/>
        </p:nvGrpSpPr>
        <p:grpSpPr>
          <a:xfrm>
            <a:off x="2895600" y="4715470"/>
            <a:ext cx="1676400" cy="461665"/>
            <a:chOff x="3124200" y="4415135"/>
            <a:chExt cx="1676400" cy="461665"/>
          </a:xfrm>
        </p:grpSpPr>
        <p:sp>
          <p:nvSpPr>
            <p:cNvPr id="44" name="Rectangle 43"/>
            <p:cNvSpPr/>
            <p:nvPr/>
          </p:nvSpPr>
          <p:spPr>
            <a:xfrm>
              <a:off x="3124200" y="4419600"/>
              <a:ext cx="3810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ym typeface="Wingdings"/>
                </a:rPr>
                <a:t></a:t>
              </a:r>
              <a:endParaRPr lang="en-US" dirty="0"/>
            </a:p>
          </p:txBody>
        </p:sp>
        <p:sp>
          <p:nvSpPr>
            <p:cNvPr id="45" name="Rectangle 44"/>
            <p:cNvSpPr/>
            <p:nvPr/>
          </p:nvSpPr>
          <p:spPr>
            <a:xfrm>
              <a:off x="3581400" y="4419600"/>
              <a:ext cx="3810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ym typeface="Wingdings"/>
                </a:rPr>
                <a:t></a:t>
              </a:r>
              <a:endParaRPr lang="en-US" dirty="0"/>
            </a:p>
          </p:txBody>
        </p:sp>
        <p:sp>
          <p:nvSpPr>
            <p:cNvPr id="46" name="Rectangle 45"/>
            <p:cNvSpPr/>
            <p:nvPr/>
          </p:nvSpPr>
          <p:spPr>
            <a:xfrm>
              <a:off x="4038600" y="4419600"/>
              <a:ext cx="3810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ym typeface="Wingdings"/>
                </a:rPr>
                <a:t></a:t>
              </a:r>
              <a:endParaRPr lang="en-US" dirty="0"/>
            </a:p>
          </p:txBody>
        </p:sp>
        <p:sp>
          <p:nvSpPr>
            <p:cNvPr id="47" name="TextBox 46"/>
            <p:cNvSpPr txBox="1"/>
            <p:nvPr/>
          </p:nvSpPr>
          <p:spPr>
            <a:xfrm>
              <a:off x="4396322" y="4415135"/>
              <a:ext cx="404278" cy="461665"/>
            </a:xfrm>
            <a:prstGeom prst="rect">
              <a:avLst/>
            </a:prstGeom>
            <a:noFill/>
          </p:spPr>
          <p:txBody>
            <a:bodyPr wrap="none" rtlCol="0">
              <a:spAutoFit/>
            </a:bodyPr>
            <a:lstStyle/>
            <a:p>
              <a:r>
                <a:rPr lang="en-US" sz="2400" b="1" dirty="0">
                  <a:solidFill>
                    <a:schemeClr val="accent2"/>
                  </a:solidFill>
                </a:rPr>
                <a:t>…</a:t>
              </a:r>
            </a:p>
          </p:txBody>
        </p:sp>
      </p:grpSp>
      <p:grpSp>
        <p:nvGrpSpPr>
          <p:cNvPr id="49" name="Group 48"/>
          <p:cNvGrpSpPr/>
          <p:nvPr/>
        </p:nvGrpSpPr>
        <p:grpSpPr>
          <a:xfrm>
            <a:off x="5029200" y="4719935"/>
            <a:ext cx="1676400" cy="461665"/>
            <a:chOff x="3124200" y="4415135"/>
            <a:chExt cx="1676400" cy="461665"/>
          </a:xfrm>
        </p:grpSpPr>
        <p:sp>
          <p:nvSpPr>
            <p:cNvPr id="50" name="Rectangle 49"/>
            <p:cNvSpPr/>
            <p:nvPr/>
          </p:nvSpPr>
          <p:spPr>
            <a:xfrm>
              <a:off x="3124200" y="4419600"/>
              <a:ext cx="3810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ym typeface="Wingdings"/>
                </a:rPr>
                <a:t>1</a:t>
              </a:r>
              <a:endParaRPr lang="en-US" dirty="0"/>
            </a:p>
          </p:txBody>
        </p:sp>
        <p:sp>
          <p:nvSpPr>
            <p:cNvPr id="51" name="Rectangle 50"/>
            <p:cNvSpPr/>
            <p:nvPr/>
          </p:nvSpPr>
          <p:spPr>
            <a:xfrm>
              <a:off x="3581400" y="4419600"/>
              <a:ext cx="3810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52" name="Rectangle 51"/>
            <p:cNvSpPr/>
            <p:nvPr/>
          </p:nvSpPr>
          <p:spPr>
            <a:xfrm>
              <a:off x="4038600" y="4419600"/>
              <a:ext cx="3810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ym typeface="Wingdings"/>
                </a:rPr>
                <a:t>3</a:t>
              </a:r>
              <a:endParaRPr lang="en-US" dirty="0"/>
            </a:p>
          </p:txBody>
        </p:sp>
        <p:sp>
          <p:nvSpPr>
            <p:cNvPr id="53" name="TextBox 52"/>
            <p:cNvSpPr txBox="1"/>
            <p:nvPr/>
          </p:nvSpPr>
          <p:spPr>
            <a:xfrm>
              <a:off x="4396322" y="4415135"/>
              <a:ext cx="404278" cy="461665"/>
            </a:xfrm>
            <a:prstGeom prst="rect">
              <a:avLst/>
            </a:prstGeom>
            <a:noFill/>
          </p:spPr>
          <p:txBody>
            <a:bodyPr wrap="none" rtlCol="0">
              <a:spAutoFit/>
            </a:bodyPr>
            <a:lstStyle/>
            <a:p>
              <a:r>
                <a:rPr lang="en-US" sz="2400" b="1" dirty="0">
                  <a:solidFill>
                    <a:schemeClr val="accent2"/>
                  </a:solidFill>
                </a:rPr>
                <a:t>…</a:t>
              </a:r>
            </a:p>
          </p:txBody>
        </p:sp>
      </p:grpSp>
      <p:sp>
        <p:nvSpPr>
          <p:cNvPr id="54" name="Rounded Rectangle 53"/>
          <p:cNvSpPr/>
          <p:nvPr/>
        </p:nvSpPr>
        <p:spPr>
          <a:xfrm>
            <a:off x="609600" y="5410200"/>
            <a:ext cx="8001000" cy="838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a:t>Also applies to other scenarios</a:t>
            </a:r>
            <a:endParaRPr lang="en-US" sz="2800" b="1" dirty="0"/>
          </a:p>
        </p:txBody>
      </p:sp>
    </p:spTree>
    <p:extLst>
      <p:ext uri="{BB962C8B-B14F-4D97-AF65-F5344CB8AC3E}">
        <p14:creationId xmlns:p14="http://schemas.microsoft.com/office/powerpoint/2010/main" val="267373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53"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p:cTn id="10" dur="500" fill="hold"/>
                                        <p:tgtEl>
                                          <p:spTgt spid="36"/>
                                        </p:tgtEl>
                                        <p:attrNameLst>
                                          <p:attrName>ppt_w</p:attrName>
                                        </p:attrNameLst>
                                      </p:cBhvr>
                                      <p:tavLst>
                                        <p:tav tm="0">
                                          <p:val>
                                            <p:fltVal val="0"/>
                                          </p:val>
                                        </p:tav>
                                        <p:tav tm="100000">
                                          <p:val>
                                            <p:strVal val="#ppt_w"/>
                                          </p:val>
                                        </p:tav>
                                      </p:tavLst>
                                    </p:anim>
                                    <p:anim calcmode="lin" valueType="num">
                                      <p:cBhvr>
                                        <p:cTn id="11" dur="500" fill="hold"/>
                                        <p:tgtEl>
                                          <p:spTgt spid="36"/>
                                        </p:tgtEl>
                                        <p:attrNameLst>
                                          <p:attrName>ppt_h</p:attrName>
                                        </p:attrNameLst>
                                      </p:cBhvr>
                                      <p:tavLst>
                                        <p:tav tm="0">
                                          <p:val>
                                            <p:fltVal val="0"/>
                                          </p:val>
                                        </p:tav>
                                        <p:tav tm="100000">
                                          <p:val>
                                            <p:strVal val="#ppt_h"/>
                                          </p:val>
                                        </p:tav>
                                      </p:tavLst>
                                    </p:anim>
                                    <p:animEffect transition="in" filter="fade">
                                      <p:cBhvr>
                                        <p:cTn id="12" dur="500"/>
                                        <p:tgtEl>
                                          <p:spTgt spid="36"/>
                                        </p:tgtEl>
                                      </p:cBhvr>
                                    </p:animEffect>
                                  </p:childTnLst>
                                </p:cTn>
                              </p:par>
                            </p:childTnLst>
                          </p:cTn>
                        </p:par>
                        <p:par>
                          <p:cTn id="13" fill="hold">
                            <p:stCondLst>
                              <p:cond delay="500"/>
                            </p:stCondLst>
                            <p:childTnLst>
                              <p:par>
                                <p:cTn id="14" presetID="53"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childTnLst>
                          </p:cTn>
                        </p:par>
                        <p:par>
                          <p:cTn id="19" fill="hold">
                            <p:stCondLst>
                              <p:cond delay="1000"/>
                            </p:stCondLst>
                            <p:childTnLst>
                              <p:par>
                                <p:cTn id="20" presetID="53"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par>
                          <p:cTn id="29" fill="hold">
                            <p:stCondLst>
                              <p:cond delay="0"/>
                            </p:stCondLst>
                            <p:childTnLst>
                              <p:par>
                                <p:cTn id="30" presetID="53"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p:cTn id="32" dur="500" fill="hold"/>
                                        <p:tgtEl>
                                          <p:spTgt spid="48"/>
                                        </p:tgtEl>
                                        <p:attrNameLst>
                                          <p:attrName>ppt_w</p:attrName>
                                        </p:attrNameLst>
                                      </p:cBhvr>
                                      <p:tavLst>
                                        <p:tav tm="0">
                                          <p:val>
                                            <p:fltVal val="0"/>
                                          </p:val>
                                        </p:tav>
                                        <p:tav tm="100000">
                                          <p:val>
                                            <p:strVal val="#ppt_w"/>
                                          </p:val>
                                        </p:tav>
                                      </p:tavLst>
                                    </p:anim>
                                    <p:anim calcmode="lin" valueType="num">
                                      <p:cBhvr>
                                        <p:cTn id="33" dur="500" fill="hold"/>
                                        <p:tgtEl>
                                          <p:spTgt spid="48"/>
                                        </p:tgtEl>
                                        <p:attrNameLst>
                                          <p:attrName>ppt_h</p:attrName>
                                        </p:attrNameLst>
                                      </p:cBhvr>
                                      <p:tavLst>
                                        <p:tav tm="0">
                                          <p:val>
                                            <p:fltVal val="0"/>
                                          </p:val>
                                        </p:tav>
                                        <p:tav tm="100000">
                                          <p:val>
                                            <p:strVal val="#ppt_h"/>
                                          </p:val>
                                        </p:tav>
                                      </p:tavLst>
                                    </p:anim>
                                    <p:animEffect transition="in" filter="fade">
                                      <p:cBhvr>
                                        <p:cTn id="34" dur="500"/>
                                        <p:tgtEl>
                                          <p:spTgt spid="48"/>
                                        </p:tgtEl>
                                      </p:cBhvr>
                                    </p:animEffect>
                                  </p:childTnLst>
                                </p:cTn>
                              </p:par>
                            </p:childTnLst>
                          </p:cTn>
                        </p:par>
                        <p:par>
                          <p:cTn id="35" fill="hold">
                            <p:stCondLst>
                              <p:cond delay="500"/>
                            </p:stCondLst>
                            <p:childTnLst>
                              <p:par>
                                <p:cTn id="36" presetID="53"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animEffect transition="in" filter="fade">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29A567-64D5-484C-A733-E8B8711C6628}"/>
              </a:ext>
            </a:extLst>
          </p:cNvPr>
          <p:cNvSpPr>
            <a:spLocks noGrp="1"/>
          </p:cNvSpPr>
          <p:nvPr>
            <p:ph type="title"/>
          </p:nvPr>
        </p:nvSpPr>
        <p:spPr/>
        <p:txBody>
          <a:bodyPr/>
          <a:lstStyle/>
          <a:p>
            <a:r>
              <a:rPr lang="en-US" altLang="zh-TW" dirty="0"/>
              <a:t>Current Network Functions</a:t>
            </a:r>
            <a:endParaRPr lang="zh-TW" altLang="en-US" dirty="0"/>
          </a:p>
        </p:txBody>
      </p:sp>
      <p:sp>
        <p:nvSpPr>
          <p:cNvPr id="3" name="內容版面配置區 2">
            <a:extLst>
              <a:ext uri="{FF2B5EF4-FFF2-40B4-BE49-F238E27FC236}">
                <a16:creationId xmlns:a16="http://schemas.microsoft.com/office/drawing/2014/main" id="{17D97FDB-8E3C-4E50-BD25-C17FD577B9F5}"/>
              </a:ext>
            </a:extLst>
          </p:cNvPr>
          <p:cNvSpPr>
            <a:spLocks noGrp="1"/>
          </p:cNvSpPr>
          <p:nvPr>
            <p:ph idx="1"/>
          </p:nvPr>
        </p:nvSpPr>
        <p:spPr>
          <a:xfrm>
            <a:off x="628650" y="1825625"/>
            <a:ext cx="7886700" cy="670334"/>
          </a:xfrm>
        </p:spPr>
        <p:txBody>
          <a:bodyPr/>
          <a:lstStyle/>
          <a:p>
            <a:r>
              <a:rPr lang="en-US" altLang="zh-TW" dirty="0"/>
              <a:t>It is costly to make any change on a network</a:t>
            </a:r>
            <a:endParaRPr lang="zh-TW" altLang="en-US" dirty="0"/>
          </a:p>
        </p:txBody>
      </p:sp>
      <p:pic>
        <p:nvPicPr>
          <p:cNvPr id="5" name="圖片 4">
            <a:extLst>
              <a:ext uri="{FF2B5EF4-FFF2-40B4-BE49-F238E27FC236}">
                <a16:creationId xmlns:a16="http://schemas.microsoft.com/office/drawing/2014/main" id="{1C52871F-8D05-4677-8DF5-1C4D1AC15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727" y="3084913"/>
            <a:ext cx="609685" cy="609685"/>
          </a:xfrm>
          <a:prstGeom prst="rect">
            <a:avLst/>
          </a:prstGeom>
        </p:spPr>
      </p:pic>
      <p:sp>
        <p:nvSpPr>
          <p:cNvPr id="7" name="文字方塊 6">
            <a:extLst>
              <a:ext uri="{FF2B5EF4-FFF2-40B4-BE49-F238E27FC236}">
                <a16:creationId xmlns:a16="http://schemas.microsoft.com/office/drawing/2014/main" id="{3E482B50-8FAA-40A4-AB34-A32105B49F98}"/>
              </a:ext>
            </a:extLst>
          </p:cNvPr>
          <p:cNvSpPr txBox="1"/>
          <p:nvPr/>
        </p:nvSpPr>
        <p:spPr>
          <a:xfrm>
            <a:off x="1796737" y="3694597"/>
            <a:ext cx="503664" cy="369332"/>
          </a:xfrm>
          <a:prstGeom prst="rect">
            <a:avLst/>
          </a:prstGeom>
          <a:noFill/>
        </p:spPr>
        <p:txBody>
          <a:bodyPr wrap="none" rtlCol="0">
            <a:spAutoFit/>
          </a:bodyPr>
          <a:lstStyle/>
          <a:p>
            <a:r>
              <a:rPr lang="en-US" altLang="zh-TW" dirty="0"/>
              <a:t>DPI</a:t>
            </a:r>
            <a:endParaRPr lang="zh-TW" altLang="en-US" dirty="0"/>
          </a:p>
        </p:txBody>
      </p:sp>
      <p:grpSp>
        <p:nvGrpSpPr>
          <p:cNvPr id="9" name="群組 8">
            <a:extLst>
              <a:ext uri="{FF2B5EF4-FFF2-40B4-BE49-F238E27FC236}">
                <a16:creationId xmlns:a16="http://schemas.microsoft.com/office/drawing/2014/main" id="{FF4698FF-E3B3-497E-9E1F-47B7DE2FA359}"/>
              </a:ext>
            </a:extLst>
          </p:cNvPr>
          <p:cNvGrpSpPr/>
          <p:nvPr/>
        </p:nvGrpSpPr>
        <p:grpSpPr>
          <a:xfrm>
            <a:off x="2684391" y="3084912"/>
            <a:ext cx="673582" cy="979017"/>
            <a:chOff x="2142815" y="3296833"/>
            <a:chExt cx="673582" cy="979017"/>
          </a:xfrm>
        </p:grpSpPr>
        <p:pic>
          <p:nvPicPr>
            <p:cNvPr id="6" name="圖片 5">
              <a:extLst>
                <a:ext uri="{FF2B5EF4-FFF2-40B4-BE49-F238E27FC236}">
                  <a16:creationId xmlns:a16="http://schemas.microsoft.com/office/drawing/2014/main" id="{A3D79360-2DE9-41E1-AB3B-97D19B64D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764" y="3296833"/>
              <a:ext cx="609685" cy="609685"/>
            </a:xfrm>
            <a:prstGeom prst="rect">
              <a:avLst/>
            </a:prstGeom>
          </p:spPr>
        </p:pic>
        <p:sp>
          <p:nvSpPr>
            <p:cNvPr id="8" name="文字方塊 7">
              <a:extLst>
                <a:ext uri="{FF2B5EF4-FFF2-40B4-BE49-F238E27FC236}">
                  <a16:creationId xmlns:a16="http://schemas.microsoft.com/office/drawing/2014/main" id="{A2A63C5E-959A-499E-809C-73F924CA10DF}"/>
                </a:ext>
              </a:extLst>
            </p:cNvPr>
            <p:cNvSpPr txBox="1"/>
            <p:nvPr/>
          </p:nvSpPr>
          <p:spPr>
            <a:xfrm>
              <a:off x="2142815" y="3906518"/>
              <a:ext cx="673582" cy="369332"/>
            </a:xfrm>
            <a:prstGeom prst="rect">
              <a:avLst/>
            </a:prstGeom>
            <a:noFill/>
          </p:spPr>
          <p:txBody>
            <a:bodyPr wrap="none" rtlCol="0">
              <a:spAutoFit/>
            </a:bodyPr>
            <a:lstStyle/>
            <a:p>
              <a:r>
                <a:rPr lang="en-US" altLang="zh-TW" dirty="0"/>
                <a:t>BRAS</a:t>
              </a:r>
              <a:endParaRPr lang="zh-TW" altLang="en-US" dirty="0"/>
            </a:p>
          </p:txBody>
        </p:sp>
      </p:grpSp>
      <p:sp>
        <p:nvSpPr>
          <p:cNvPr id="10" name="語音泡泡: 圓角矩形 9">
            <a:extLst>
              <a:ext uri="{FF2B5EF4-FFF2-40B4-BE49-F238E27FC236}">
                <a16:creationId xmlns:a16="http://schemas.microsoft.com/office/drawing/2014/main" id="{0A1FA750-4210-47F0-BEA2-58791168F527}"/>
              </a:ext>
            </a:extLst>
          </p:cNvPr>
          <p:cNvSpPr/>
          <p:nvPr/>
        </p:nvSpPr>
        <p:spPr>
          <a:xfrm>
            <a:off x="1533199" y="4724304"/>
            <a:ext cx="1640426" cy="973267"/>
          </a:xfrm>
          <a:prstGeom prst="wedgeRoundRectCallout">
            <a:avLst>
              <a:gd name="adj1" fmla="val 35819"/>
              <a:gd name="adj2" fmla="val -1123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If we want to add a new middlebox</a:t>
            </a:r>
            <a:endParaRPr lang="zh-TW" altLang="en-US" dirty="0"/>
          </a:p>
        </p:txBody>
      </p:sp>
      <p:sp>
        <p:nvSpPr>
          <p:cNvPr id="11" name="箭號: 向右 10">
            <a:extLst>
              <a:ext uri="{FF2B5EF4-FFF2-40B4-BE49-F238E27FC236}">
                <a16:creationId xmlns:a16="http://schemas.microsoft.com/office/drawing/2014/main" id="{72C9BB6D-29E6-4985-90ED-2A224FDA466D}"/>
              </a:ext>
            </a:extLst>
          </p:cNvPr>
          <p:cNvSpPr/>
          <p:nvPr/>
        </p:nvSpPr>
        <p:spPr>
          <a:xfrm>
            <a:off x="4042197" y="3951935"/>
            <a:ext cx="73387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351F5D9E-5C08-4E49-8E35-2D89A021FF9B}"/>
              </a:ext>
            </a:extLst>
          </p:cNvPr>
          <p:cNvSpPr/>
          <p:nvPr/>
        </p:nvSpPr>
        <p:spPr>
          <a:xfrm>
            <a:off x="5209058" y="2884481"/>
            <a:ext cx="2879261" cy="300613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altLang="zh-TW" dirty="0"/>
              <a:t>Purchase a new hardware</a:t>
            </a:r>
          </a:p>
          <a:p>
            <a:pPr marL="285750" indent="-285750">
              <a:buFont typeface="Arial" panose="020B0604020202020204" pitchFamily="34" charset="0"/>
              <a:buChar char="•"/>
            </a:pPr>
            <a:r>
              <a:rPr lang="en-US" altLang="zh-TW" dirty="0"/>
              <a:t>Config the hardware</a:t>
            </a:r>
          </a:p>
          <a:p>
            <a:pPr marL="285750" indent="-285750">
              <a:buFont typeface="Arial" panose="020B0604020202020204" pitchFamily="34" charset="0"/>
              <a:buChar char="•"/>
            </a:pPr>
            <a:r>
              <a:rPr lang="en-US" altLang="zh-TW" dirty="0"/>
              <a:t>Connect the hardware to the network</a:t>
            </a:r>
          </a:p>
          <a:p>
            <a:pPr marL="285750" indent="-285750">
              <a:buFont typeface="Arial" panose="020B0604020202020204" pitchFamily="34" charset="0"/>
              <a:buChar char="•"/>
            </a:pPr>
            <a:r>
              <a:rPr lang="en-US" altLang="zh-TW" dirty="0"/>
              <a:t>Config the network</a:t>
            </a:r>
          </a:p>
          <a:p>
            <a:pPr marL="285750" indent="-285750">
              <a:buFont typeface="Arial" panose="020B0604020202020204" pitchFamily="34" charset="0"/>
              <a:buChar char="•"/>
            </a:pPr>
            <a:r>
              <a:rPr lang="en-US" altLang="zh-TW" dirty="0"/>
              <a:t>Test</a:t>
            </a:r>
            <a:endParaRPr lang="zh-TW" altLang="en-US" dirty="0"/>
          </a:p>
        </p:txBody>
      </p:sp>
      <p:sp>
        <p:nvSpPr>
          <p:cNvPr id="13" name="矩形 12">
            <a:extLst>
              <a:ext uri="{FF2B5EF4-FFF2-40B4-BE49-F238E27FC236}">
                <a16:creationId xmlns:a16="http://schemas.microsoft.com/office/drawing/2014/main" id="{1245E38E-934F-4EAE-B754-F5649BD643F3}"/>
              </a:ext>
            </a:extLst>
          </p:cNvPr>
          <p:cNvSpPr/>
          <p:nvPr/>
        </p:nvSpPr>
        <p:spPr>
          <a:xfrm>
            <a:off x="1612954" y="5626180"/>
            <a:ext cx="6188879" cy="7142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Time consuming and costly</a:t>
            </a:r>
            <a:endParaRPr lang="zh-TW" altLang="en-US" dirty="0"/>
          </a:p>
        </p:txBody>
      </p:sp>
    </p:spTree>
    <p:extLst>
      <p:ext uri="{BB962C8B-B14F-4D97-AF65-F5344CB8AC3E}">
        <p14:creationId xmlns:p14="http://schemas.microsoft.com/office/powerpoint/2010/main" val="405806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2667000" y="5105400"/>
            <a:ext cx="1905000" cy="559236"/>
            <a:chOff x="2667000" y="5334000"/>
            <a:chExt cx="1905000" cy="559236"/>
          </a:xfrm>
        </p:grpSpPr>
        <p:cxnSp>
          <p:nvCxnSpPr>
            <p:cNvPr id="43" name="Straight Connector 42"/>
            <p:cNvCxnSpPr/>
            <p:nvPr/>
          </p:nvCxnSpPr>
          <p:spPr>
            <a:xfrm flipH="1">
              <a:off x="3962400" y="5410200"/>
              <a:ext cx="609600" cy="483036"/>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a:xfrm>
              <a:off x="2667000" y="5334000"/>
              <a:ext cx="609600" cy="483036"/>
            </a:xfrm>
            <a:prstGeom prst="line">
              <a:avLst/>
            </a:prstGeom>
          </p:spPr>
          <p:style>
            <a:lnRef idx="3">
              <a:schemeClr val="accent1"/>
            </a:lnRef>
            <a:fillRef idx="0">
              <a:schemeClr val="accent1"/>
            </a:fillRef>
            <a:effectRef idx="2">
              <a:schemeClr val="accent1"/>
            </a:effectRef>
            <a:fontRef idx="minor">
              <a:schemeClr val="tx1"/>
            </a:fontRef>
          </p:style>
        </p:cxnSp>
      </p:grpSp>
      <p:sp>
        <p:nvSpPr>
          <p:cNvPr id="19" name="Rounded Rectangle 18"/>
          <p:cNvSpPr/>
          <p:nvPr/>
        </p:nvSpPr>
        <p:spPr>
          <a:xfrm>
            <a:off x="381000" y="2955197"/>
            <a:ext cx="8534400" cy="914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OpenNF</a:t>
            </a:r>
            <a:r>
              <a:rPr lang="en-US" dirty="0"/>
              <a:t> overview</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76600" y="5486400"/>
            <a:ext cx="765448" cy="762000"/>
          </a:xfrm>
        </p:spPr>
      </p:pic>
      <p:sp>
        <p:nvSpPr>
          <p:cNvPr id="4" name="Slide Number Placeholder 3"/>
          <p:cNvSpPr>
            <a:spLocks noGrp="1"/>
          </p:cNvSpPr>
          <p:nvPr>
            <p:ph type="sldNum" sz="quarter" idx="12"/>
          </p:nvPr>
        </p:nvSpPr>
        <p:spPr/>
        <p:txBody>
          <a:bodyPr/>
          <a:lstStyle/>
          <a:p>
            <a:fld id="{622C5A87-65DC-41FD-9E53-7EAC48455B9A}" type="slidenum">
              <a:rPr lang="en-US" smtClean="0"/>
              <a:pPr/>
              <a:t>50</a:t>
            </a:fld>
            <a:endParaRPr lang="en-US" dirty="0"/>
          </a:p>
        </p:txBody>
      </p:sp>
      <p:sp>
        <p:nvSpPr>
          <p:cNvPr id="11" name="Cube 10"/>
          <p:cNvSpPr/>
          <p:nvPr/>
        </p:nvSpPr>
        <p:spPr>
          <a:xfrm>
            <a:off x="1676400" y="4672445"/>
            <a:ext cx="1295400" cy="626007"/>
          </a:xfrm>
          <a:prstGeom prst="cube">
            <a:avLst>
              <a:gd name="adj" fmla="val 46428"/>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Cube 11"/>
          <p:cNvSpPr/>
          <p:nvPr/>
        </p:nvSpPr>
        <p:spPr>
          <a:xfrm>
            <a:off x="4495800" y="4648200"/>
            <a:ext cx="1219200" cy="589183"/>
          </a:xfrm>
          <a:prstGeom prst="cube">
            <a:avLst>
              <a:gd name="adj" fmla="val 46428"/>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7" name="Rounded Rectangle 6"/>
          <p:cNvSpPr/>
          <p:nvPr/>
        </p:nvSpPr>
        <p:spPr>
          <a:xfrm>
            <a:off x="2057400" y="3107597"/>
            <a:ext cx="3276600" cy="609600"/>
          </a:xfrm>
          <a:prstGeom prst="roundRect">
            <a:avLst/>
          </a:prstGeom>
          <a:ln w="28575">
            <a:solidFill>
              <a:srgbClr val="CB6C1D"/>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00" dirty="0"/>
              <a:t>NF State Manager</a:t>
            </a:r>
          </a:p>
        </p:txBody>
      </p:sp>
      <p:cxnSp>
        <p:nvCxnSpPr>
          <p:cNvPr id="13" name="Straight Arrow Connector 12"/>
          <p:cNvCxnSpPr/>
          <p:nvPr/>
        </p:nvCxnSpPr>
        <p:spPr>
          <a:xfrm>
            <a:off x="4953000" y="2193197"/>
            <a:ext cx="0"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H="1">
            <a:off x="2362200" y="3726550"/>
            <a:ext cx="1" cy="8778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flipH="1">
            <a:off x="5105400" y="3710458"/>
            <a:ext cx="1" cy="8778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8" name="Straight Arrow Connector 37"/>
          <p:cNvCxnSpPr>
            <a:stCxn id="7" idx="3"/>
            <a:endCxn id="14" idx="1"/>
          </p:cNvCxnSpPr>
          <p:nvPr/>
        </p:nvCxnSpPr>
        <p:spPr>
          <a:xfrm>
            <a:off x="5334000" y="3412397"/>
            <a:ext cx="685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4" name="Rounded Rectangle 13"/>
          <p:cNvSpPr/>
          <p:nvPr/>
        </p:nvSpPr>
        <p:spPr>
          <a:xfrm>
            <a:off x="6019800" y="3107597"/>
            <a:ext cx="2743200" cy="609600"/>
          </a:xfrm>
          <a:prstGeom prst="roundRect">
            <a:avLst/>
          </a:prstGeom>
          <a:gradFill>
            <a:gsLst>
              <a:gs pos="0">
                <a:srgbClr val="0070C0"/>
              </a:gs>
              <a:gs pos="80000">
                <a:srgbClr val="00B0F0"/>
              </a:gs>
              <a:gs pos="100000">
                <a:srgbClr val="00B0F0"/>
              </a:gs>
            </a:gsLst>
          </a:gradFill>
          <a:ln w="28575">
            <a:solidFill>
              <a:srgbClr val="0070C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t>Flow Manager</a:t>
            </a:r>
          </a:p>
        </p:txBody>
      </p:sp>
      <p:sp>
        <p:nvSpPr>
          <p:cNvPr id="28" name="TextBox 27"/>
          <p:cNvSpPr txBox="1"/>
          <p:nvPr/>
        </p:nvSpPr>
        <p:spPr>
          <a:xfrm>
            <a:off x="381000" y="2955197"/>
            <a:ext cx="1752600" cy="830997"/>
          </a:xfrm>
          <a:prstGeom prst="rect">
            <a:avLst/>
          </a:prstGeom>
          <a:noFill/>
        </p:spPr>
        <p:txBody>
          <a:bodyPr wrap="square" rtlCol="0">
            <a:spAutoFit/>
          </a:bodyPr>
          <a:lstStyle/>
          <a:p>
            <a:r>
              <a:rPr lang="en-US" sz="2400" b="1" dirty="0"/>
              <a:t>OpenNF</a:t>
            </a:r>
            <a:br>
              <a:rPr lang="en-US" sz="2400" b="1" dirty="0"/>
            </a:br>
            <a:r>
              <a:rPr lang="en-US" sz="2400" b="1" dirty="0"/>
              <a:t>Controller</a:t>
            </a:r>
          </a:p>
        </p:txBody>
      </p:sp>
      <p:sp>
        <p:nvSpPr>
          <p:cNvPr id="8" name="Rectangle 7"/>
          <p:cNvSpPr/>
          <p:nvPr/>
        </p:nvSpPr>
        <p:spPr>
          <a:xfrm>
            <a:off x="3134638" y="1583598"/>
            <a:ext cx="3647162" cy="621082"/>
          </a:xfrm>
          <a:prstGeom prst="rect">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t>Control Application</a:t>
            </a:r>
          </a:p>
        </p:txBody>
      </p:sp>
      <p:sp>
        <p:nvSpPr>
          <p:cNvPr id="41" name="TextBox 40"/>
          <p:cNvSpPr txBox="1"/>
          <p:nvPr/>
        </p:nvSpPr>
        <p:spPr>
          <a:xfrm>
            <a:off x="771525" y="2362200"/>
            <a:ext cx="4181475" cy="523220"/>
          </a:xfrm>
          <a:prstGeom prst="rect">
            <a:avLst/>
          </a:prstGeom>
          <a:noFill/>
        </p:spPr>
        <p:txBody>
          <a:bodyPr wrap="square" rtlCol="0">
            <a:spAutoFit/>
          </a:bodyPr>
          <a:lstStyle/>
          <a:p>
            <a:pPr algn="ctr"/>
            <a:r>
              <a:rPr lang="en-US" sz="2800" i="1" dirty="0"/>
              <a:t>move/copy/share state</a:t>
            </a:r>
          </a:p>
        </p:txBody>
      </p:sp>
      <p:cxnSp>
        <p:nvCxnSpPr>
          <p:cNvPr id="34" name="Shape 33"/>
          <p:cNvCxnSpPr>
            <a:stCxn id="14" idx="2"/>
            <a:endCxn id="5" idx="3"/>
          </p:cNvCxnSpPr>
          <p:nvPr/>
        </p:nvCxnSpPr>
        <p:spPr>
          <a:xfrm rot="5400000">
            <a:off x="4641623" y="3117622"/>
            <a:ext cx="2150203" cy="3349352"/>
          </a:xfrm>
          <a:prstGeom prst="curvedConnector2">
            <a:avLst/>
          </a:prstGeom>
          <a:ln>
            <a:tailEnd type="arrow"/>
          </a:ln>
        </p:spPr>
        <p:style>
          <a:lnRef idx="3">
            <a:schemeClr val="dk1"/>
          </a:lnRef>
          <a:fillRef idx="0">
            <a:schemeClr val="dk1"/>
          </a:fillRef>
          <a:effectRef idx="2">
            <a:schemeClr val="dk1"/>
          </a:effectRef>
          <a:fontRef idx="minor">
            <a:schemeClr val="tx1"/>
          </a:fontRef>
        </p:style>
      </p:cxnSp>
      <p:sp>
        <p:nvSpPr>
          <p:cNvPr id="42" name="TextBox 41"/>
          <p:cNvSpPr txBox="1"/>
          <p:nvPr/>
        </p:nvSpPr>
        <p:spPr>
          <a:xfrm>
            <a:off x="2286000" y="3886200"/>
            <a:ext cx="2895600" cy="954107"/>
          </a:xfrm>
          <a:prstGeom prst="rect">
            <a:avLst/>
          </a:prstGeom>
          <a:noFill/>
        </p:spPr>
        <p:txBody>
          <a:bodyPr wrap="square" rtlCol="0">
            <a:spAutoFit/>
          </a:bodyPr>
          <a:lstStyle/>
          <a:p>
            <a:pPr algn="ctr"/>
            <a:r>
              <a:rPr lang="en-US" sz="2800" i="1" dirty="0"/>
              <a:t>export/import State</a:t>
            </a:r>
          </a:p>
        </p:txBody>
      </p:sp>
    </p:spTree>
    <p:extLst>
      <p:ext uri="{BB962C8B-B14F-4D97-AF65-F5344CB8AC3E}">
        <p14:creationId xmlns:p14="http://schemas.microsoft.com/office/powerpoint/2010/main" val="185771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7" grpId="0" animBg="1"/>
      <p:bldP spid="14" grpId="0" animBg="1"/>
      <p:bldP spid="8" grpId="0" animBg="1"/>
      <p:bldP spid="41" grpId="0"/>
      <p:bldP spid="4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flipV="1">
            <a:off x="5562600" y="1905000"/>
            <a:ext cx="228600" cy="685800"/>
          </a:xfrm>
          <a:prstGeom prst="line">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p:txBody>
          <a:bodyPr/>
          <a:lstStyle/>
          <a:p>
            <a:r>
              <a:rPr lang="en-US" dirty="0" err="1"/>
              <a:t>OpenNF</a:t>
            </a:r>
            <a:r>
              <a:rPr lang="en-US" dirty="0"/>
              <a:t>: State Movement</a:t>
            </a:r>
          </a:p>
        </p:txBody>
      </p:sp>
      <p:sp>
        <p:nvSpPr>
          <p:cNvPr id="4" name="Slide Number Placeholder 3"/>
          <p:cNvSpPr>
            <a:spLocks noGrp="1"/>
          </p:cNvSpPr>
          <p:nvPr>
            <p:ph type="sldNum" sz="quarter" idx="12"/>
          </p:nvPr>
        </p:nvSpPr>
        <p:spPr/>
        <p:txBody>
          <a:bodyPr/>
          <a:lstStyle/>
          <a:p>
            <a:fld id="{622C5A87-65DC-41FD-9E53-7EAC48455B9A}" type="slidenum">
              <a:rPr lang="en-US" smtClean="0"/>
              <a:pPr/>
              <a:t>51</a:t>
            </a:fld>
            <a:endParaRPr lang="en-US" dirty="0"/>
          </a:p>
        </p:txBody>
      </p:sp>
      <p:sp>
        <p:nvSpPr>
          <p:cNvPr id="5" name="Cube 4"/>
          <p:cNvSpPr/>
          <p:nvPr/>
        </p:nvSpPr>
        <p:spPr>
          <a:xfrm>
            <a:off x="1905000" y="4267200"/>
            <a:ext cx="1447800" cy="699655"/>
          </a:xfrm>
          <a:prstGeom prst="cube">
            <a:avLst>
              <a:gd name="adj" fmla="val 46428"/>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7" name="Rounded Rectangle 6"/>
          <p:cNvSpPr/>
          <p:nvPr/>
        </p:nvSpPr>
        <p:spPr>
          <a:xfrm>
            <a:off x="3200400" y="2590800"/>
            <a:ext cx="2971800" cy="533400"/>
          </a:xfrm>
          <a:prstGeom prst="roundRect">
            <a:avLst/>
          </a:prstGeom>
          <a:ln w="28575">
            <a:solidFill>
              <a:srgbClr val="CB6C1D"/>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NF State Manager</a:t>
            </a:r>
          </a:p>
        </p:txBody>
      </p:sp>
      <p:sp>
        <p:nvSpPr>
          <p:cNvPr id="8" name="Cube 7"/>
          <p:cNvSpPr/>
          <p:nvPr/>
        </p:nvSpPr>
        <p:spPr>
          <a:xfrm>
            <a:off x="6170725" y="4267200"/>
            <a:ext cx="1447800" cy="699655"/>
          </a:xfrm>
          <a:prstGeom prst="cube">
            <a:avLst>
              <a:gd name="adj" fmla="val 46428"/>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Rectangle 9"/>
          <p:cNvSpPr/>
          <p:nvPr/>
        </p:nvSpPr>
        <p:spPr>
          <a:xfrm>
            <a:off x="457200" y="1371600"/>
            <a:ext cx="3429000" cy="533400"/>
          </a:xfrm>
          <a:prstGeom prst="rect">
            <a:avLst/>
          </a:prstGeom>
          <a:ln w="28575">
            <a:solidFill>
              <a:schemeClr val="bg1">
                <a:lumMod val="50000"/>
              </a:schemeClr>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Control Application</a:t>
            </a:r>
          </a:p>
        </p:txBody>
      </p:sp>
      <p:sp>
        <p:nvSpPr>
          <p:cNvPr id="18" name="TextBox 17"/>
          <p:cNvSpPr txBox="1"/>
          <p:nvPr/>
        </p:nvSpPr>
        <p:spPr>
          <a:xfrm>
            <a:off x="1052718" y="2052935"/>
            <a:ext cx="3479094" cy="461665"/>
          </a:xfrm>
          <a:prstGeom prst="rect">
            <a:avLst/>
          </a:prstGeom>
          <a:noFill/>
        </p:spPr>
        <p:txBody>
          <a:bodyPr wrap="none" rtlCol="0">
            <a:spAutoFit/>
          </a:bodyPr>
          <a:lstStyle/>
          <a:p>
            <a:pPr algn="r"/>
            <a:r>
              <a:rPr lang="en-US" sz="2400" i="1" dirty="0"/>
              <a:t>move (port=80, Bro</a:t>
            </a:r>
            <a:r>
              <a:rPr lang="en-US" sz="2400" i="1" baseline="-25000" dirty="0"/>
              <a:t>1</a:t>
            </a:r>
            <a:r>
              <a:rPr lang="en-US" sz="2400" i="1" dirty="0"/>
              <a:t>, Bro</a:t>
            </a:r>
            <a:r>
              <a:rPr lang="en-US" sz="2400" i="1" baseline="-25000" dirty="0"/>
              <a:t>2</a:t>
            </a:r>
            <a:r>
              <a:rPr lang="en-US" sz="2400" i="1" dirty="0"/>
              <a:t>)</a:t>
            </a:r>
          </a:p>
        </p:txBody>
      </p:sp>
      <p:sp>
        <p:nvSpPr>
          <p:cNvPr id="19" name="TextBox 18"/>
          <p:cNvSpPr txBox="1"/>
          <p:nvPr/>
        </p:nvSpPr>
        <p:spPr>
          <a:xfrm>
            <a:off x="668734" y="2895600"/>
            <a:ext cx="2303066" cy="461665"/>
          </a:xfrm>
          <a:prstGeom prst="rect">
            <a:avLst/>
          </a:prstGeom>
          <a:noFill/>
        </p:spPr>
        <p:txBody>
          <a:bodyPr wrap="none" rtlCol="0">
            <a:spAutoFit/>
          </a:bodyPr>
          <a:lstStyle/>
          <a:p>
            <a:pPr algn="r"/>
            <a:r>
              <a:rPr lang="en-US" sz="2400" i="1" dirty="0"/>
              <a:t>get(per, port=80)</a:t>
            </a:r>
          </a:p>
        </p:txBody>
      </p:sp>
      <p:cxnSp>
        <p:nvCxnSpPr>
          <p:cNvPr id="25" name="Shape 24"/>
          <p:cNvCxnSpPr>
            <a:stCxn id="7" idx="1"/>
            <a:endCxn id="5" idx="0"/>
          </p:cNvCxnSpPr>
          <p:nvPr/>
        </p:nvCxnSpPr>
        <p:spPr>
          <a:xfrm rot="10800000" flipV="1">
            <a:off x="2791318" y="2857500"/>
            <a:ext cx="409083" cy="1409700"/>
          </a:xfrm>
          <a:prstGeom prst="curved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hape 26"/>
          <p:cNvCxnSpPr>
            <a:stCxn id="5" idx="5"/>
          </p:cNvCxnSpPr>
          <p:nvPr/>
        </p:nvCxnSpPr>
        <p:spPr>
          <a:xfrm flipV="1">
            <a:off x="3352800" y="3048000"/>
            <a:ext cx="381000" cy="1406610"/>
          </a:xfrm>
          <a:prstGeom prst="curved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1" name="TextBox 30"/>
          <p:cNvSpPr txBox="1"/>
          <p:nvPr/>
        </p:nvSpPr>
        <p:spPr>
          <a:xfrm>
            <a:off x="3722147" y="3429000"/>
            <a:ext cx="1305165" cy="461665"/>
          </a:xfrm>
          <a:prstGeom prst="rect">
            <a:avLst/>
          </a:prstGeom>
          <a:noFill/>
        </p:spPr>
        <p:txBody>
          <a:bodyPr wrap="none" rtlCol="0">
            <a:spAutoFit/>
          </a:bodyPr>
          <a:lstStyle/>
          <a:p>
            <a:r>
              <a:rPr lang="en-US" sz="2400" i="1" dirty="0"/>
              <a:t>[Chunk1]</a:t>
            </a:r>
          </a:p>
        </p:txBody>
      </p:sp>
      <p:sp>
        <p:nvSpPr>
          <p:cNvPr id="46" name="TextBox 45"/>
          <p:cNvSpPr txBox="1"/>
          <p:nvPr/>
        </p:nvSpPr>
        <p:spPr>
          <a:xfrm>
            <a:off x="5720219" y="3276600"/>
            <a:ext cx="2325573" cy="461665"/>
          </a:xfrm>
          <a:prstGeom prst="rect">
            <a:avLst/>
          </a:prstGeom>
          <a:noFill/>
        </p:spPr>
        <p:txBody>
          <a:bodyPr wrap="none" rtlCol="0">
            <a:spAutoFit/>
          </a:bodyPr>
          <a:lstStyle/>
          <a:p>
            <a:r>
              <a:rPr lang="en-US" sz="2400" i="1" dirty="0"/>
              <a:t>put (per, Chunk1)</a:t>
            </a:r>
          </a:p>
        </p:txBody>
      </p:sp>
      <p:sp>
        <p:nvSpPr>
          <p:cNvPr id="53" name="TextBox 52"/>
          <p:cNvSpPr txBox="1"/>
          <p:nvPr/>
        </p:nvSpPr>
        <p:spPr>
          <a:xfrm>
            <a:off x="546727" y="3505200"/>
            <a:ext cx="2272673" cy="461665"/>
          </a:xfrm>
          <a:prstGeom prst="rect">
            <a:avLst/>
          </a:prstGeom>
          <a:noFill/>
        </p:spPr>
        <p:txBody>
          <a:bodyPr wrap="none" rtlCol="0">
            <a:spAutoFit/>
          </a:bodyPr>
          <a:lstStyle/>
          <a:p>
            <a:pPr algn="r"/>
            <a:r>
              <a:rPr lang="en-US" sz="2400" i="1" dirty="0"/>
              <a:t>del(per, port=80)</a:t>
            </a:r>
          </a:p>
        </p:txBody>
      </p:sp>
      <p:sp>
        <p:nvSpPr>
          <p:cNvPr id="54" name="TextBox 53"/>
          <p:cNvSpPr txBox="1"/>
          <p:nvPr/>
        </p:nvSpPr>
        <p:spPr>
          <a:xfrm>
            <a:off x="3597351" y="3899769"/>
            <a:ext cx="1305165" cy="461665"/>
          </a:xfrm>
          <a:prstGeom prst="rect">
            <a:avLst/>
          </a:prstGeom>
          <a:noFill/>
        </p:spPr>
        <p:txBody>
          <a:bodyPr wrap="none" rtlCol="0">
            <a:spAutoFit/>
          </a:bodyPr>
          <a:lstStyle/>
          <a:p>
            <a:r>
              <a:rPr lang="en-US" sz="2400" i="1" dirty="0"/>
              <a:t>[Chunk2]</a:t>
            </a:r>
          </a:p>
        </p:txBody>
      </p:sp>
      <p:sp>
        <p:nvSpPr>
          <p:cNvPr id="57" name="TextBox 56"/>
          <p:cNvSpPr txBox="1"/>
          <p:nvPr/>
        </p:nvSpPr>
        <p:spPr>
          <a:xfrm>
            <a:off x="5789725" y="3738265"/>
            <a:ext cx="2325573" cy="461665"/>
          </a:xfrm>
          <a:prstGeom prst="rect">
            <a:avLst/>
          </a:prstGeom>
          <a:noFill/>
        </p:spPr>
        <p:txBody>
          <a:bodyPr wrap="none" rtlCol="0">
            <a:spAutoFit/>
          </a:bodyPr>
          <a:lstStyle/>
          <a:p>
            <a:r>
              <a:rPr lang="en-US" sz="2400" i="1" dirty="0"/>
              <a:t>put (per, Chunk2)</a:t>
            </a:r>
          </a:p>
        </p:txBody>
      </p:sp>
      <p:cxnSp>
        <p:nvCxnSpPr>
          <p:cNvPr id="72" name="Shape 71"/>
          <p:cNvCxnSpPr>
            <a:stCxn id="10" idx="3"/>
            <a:endCxn id="7" idx="0"/>
          </p:cNvCxnSpPr>
          <p:nvPr/>
        </p:nvCxnSpPr>
        <p:spPr>
          <a:xfrm>
            <a:off x="3886200" y="1638300"/>
            <a:ext cx="800100" cy="952500"/>
          </a:xfrm>
          <a:prstGeom prst="curvedConnector2">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5707262" y="2057400"/>
            <a:ext cx="3042115" cy="461665"/>
          </a:xfrm>
          <a:prstGeom prst="rect">
            <a:avLst/>
          </a:prstGeom>
          <a:noFill/>
        </p:spPr>
        <p:txBody>
          <a:bodyPr wrap="none" rtlCol="0">
            <a:spAutoFit/>
          </a:bodyPr>
          <a:lstStyle/>
          <a:p>
            <a:r>
              <a:rPr lang="en-US" sz="2400" i="1" dirty="0"/>
              <a:t>forward(port=80, Bro</a:t>
            </a:r>
            <a:r>
              <a:rPr lang="en-US" sz="2400" i="1" baseline="-25000" dirty="0"/>
              <a:t>2</a:t>
            </a:r>
            <a:r>
              <a:rPr lang="en-US" sz="2400" i="1" dirty="0"/>
              <a:t>)</a:t>
            </a:r>
          </a:p>
        </p:txBody>
      </p:sp>
      <p:sp>
        <p:nvSpPr>
          <p:cNvPr id="96" name="Rounded Rectangle 95"/>
          <p:cNvSpPr/>
          <p:nvPr/>
        </p:nvSpPr>
        <p:spPr>
          <a:xfrm>
            <a:off x="5562600" y="1371600"/>
            <a:ext cx="2438400" cy="533400"/>
          </a:xfrm>
          <a:prstGeom prst="roundRect">
            <a:avLst/>
          </a:prstGeom>
          <a:gradFill>
            <a:gsLst>
              <a:gs pos="0">
                <a:srgbClr val="0070C0"/>
              </a:gs>
              <a:gs pos="80000">
                <a:srgbClr val="00B0F0"/>
              </a:gs>
              <a:gs pos="100000">
                <a:srgbClr val="00B0F0"/>
              </a:gs>
            </a:gsLst>
          </a:gradFill>
          <a:ln w="28575">
            <a:solidFill>
              <a:srgbClr val="0070C0"/>
            </a:solid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Flow Manager</a:t>
            </a:r>
          </a:p>
        </p:txBody>
      </p:sp>
      <p:sp>
        <p:nvSpPr>
          <p:cNvPr id="97" name="Rectangle 96"/>
          <p:cNvSpPr/>
          <p:nvPr/>
        </p:nvSpPr>
        <p:spPr>
          <a:xfrm>
            <a:off x="7391400" y="4662055"/>
            <a:ext cx="824713" cy="523220"/>
          </a:xfrm>
          <a:prstGeom prst="rect">
            <a:avLst/>
          </a:prstGeom>
        </p:spPr>
        <p:txBody>
          <a:bodyPr wrap="none">
            <a:spAutoFit/>
          </a:bodyPr>
          <a:lstStyle/>
          <a:p>
            <a:r>
              <a:rPr lang="en-US" sz="2800" b="1" dirty="0">
                <a:solidFill>
                  <a:srgbClr val="E46C0A"/>
                </a:solidFill>
              </a:rPr>
              <a:t>Bro</a:t>
            </a:r>
            <a:r>
              <a:rPr lang="en-US" sz="2800" b="1" baseline="-25000" dirty="0">
                <a:solidFill>
                  <a:srgbClr val="E46C0A"/>
                </a:solidFill>
              </a:rPr>
              <a:t>2</a:t>
            </a:r>
          </a:p>
        </p:txBody>
      </p:sp>
      <p:sp>
        <p:nvSpPr>
          <p:cNvPr id="98" name="Rectangle 97"/>
          <p:cNvSpPr/>
          <p:nvPr/>
        </p:nvSpPr>
        <p:spPr>
          <a:xfrm>
            <a:off x="3124200" y="4662055"/>
            <a:ext cx="824713" cy="523220"/>
          </a:xfrm>
          <a:prstGeom prst="rect">
            <a:avLst/>
          </a:prstGeom>
        </p:spPr>
        <p:txBody>
          <a:bodyPr wrap="none">
            <a:spAutoFit/>
          </a:bodyPr>
          <a:lstStyle/>
          <a:p>
            <a:r>
              <a:rPr lang="en-US" sz="2800" b="1" dirty="0">
                <a:solidFill>
                  <a:srgbClr val="E46C0A"/>
                </a:solidFill>
              </a:rPr>
              <a:t>Bro</a:t>
            </a:r>
            <a:r>
              <a:rPr lang="en-US" sz="2800" b="1" baseline="-25000" dirty="0">
                <a:solidFill>
                  <a:srgbClr val="E46C0A"/>
                </a:solidFill>
              </a:rPr>
              <a:t>1</a:t>
            </a:r>
          </a:p>
        </p:txBody>
      </p:sp>
      <p:sp>
        <p:nvSpPr>
          <p:cNvPr id="35" name="Freeform 34"/>
          <p:cNvSpPr/>
          <p:nvPr/>
        </p:nvSpPr>
        <p:spPr>
          <a:xfrm>
            <a:off x="5686816" y="3141945"/>
            <a:ext cx="488516" cy="1658655"/>
          </a:xfrm>
          <a:custGeom>
            <a:avLst/>
            <a:gdLst>
              <a:gd name="connsiteX0" fmla="*/ 0 w 488516"/>
              <a:gd name="connsiteY0" fmla="*/ 0 h 2154477"/>
              <a:gd name="connsiteX1" fmla="*/ 137787 w 488516"/>
              <a:gd name="connsiteY1" fmla="*/ 1791222 h 2154477"/>
              <a:gd name="connsiteX2" fmla="*/ 488516 w 488516"/>
              <a:gd name="connsiteY2" fmla="*/ 2154477 h 2154477"/>
            </a:gdLst>
            <a:ahLst/>
            <a:cxnLst>
              <a:cxn ang="0">
                <a:pos x="connsiteX0" y="connsiteY0"/>
              </a:cxn>
              <a:cxn ang="0">
                <a:pos x="connsiteX1" y="connsiteY1"/>
              </a:cxn>
              <a:cxn ang="0">
                <a:pos x="connsiteX2" y="connsiteY2"/>
              </a:cxn>
            </a:cxnLst>
            <a:rect l="l" t="t" r="r" b="b"/>
            <a:pathLst>
              <a:path w="488516" h="2154477">
                <a:moveTo>
                  <a:pt x="0" y="0"/>
                </a:moveTo>
                <a:cubicBezTo>
                  <a:pt x="28184" y="716071"/>
                  <a:pt x="56368" y="1432143"/>
                  <a:pt x="137787" y="1791222"/>
                </a:cubicBezTo>
                <a:cubicBezTo>
                  <a:pt x="219206" y="2150302"/>
                  <a:pt x="415448" y="2087672"/>
                  <a:pt x="488516" y="2154477"/>
                </a:cubicBezTo>
              </a:path>
            </a:pathLst>
          </a:custGeom>
          <a:ln>
            <a:headEnd type="none"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6" name="Rounded Rectangle 25">
            <a:hlinkClick r:id="" action="ppaction://noaction"/>
          </p:cNvPr>
          <p:cNvSpPr/>
          <p:nvPr/>
        </p:nvSpPr>
        <p:spPr>
          <a:xfrm>
            <a:off x="460248" y="5354392"/>
            <a:ext cx="8226552" cy="81780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a:t>Also provide copy and share</a:t>
            </a:r>
          </a:p>
        </p:txBody>
      </p:sp>
    </p:spTree>
    <p:extLst>
      <p:ext uri="{BB962C8B-B14F-4D97-AF65-F5344CB8AC3E}">
        <p14:creationId xmlns:p14="http://schemas.microsoft.com/office/powerpoint/2010/main" val="94531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1" grpId="0"/>
      <p:bldP spid="46" grpId="0"/>
      <p:bldP spid="53" grpId="0"/>
      <p:bldP spid="54" grpId="0"/>
      <p:bldP spid="57" grpId="0"/>
      <p:bldP spid="84" grpId="0"/>
      <p:bldP spid="35" grpId="0" animBg="1"/>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96BF32-5BFB-47F2-AB71-CF2D8CBEB449}"/>
              </a:ext>
            </a:extLst>
          </p:cNvPr>
          <p:cNvSpPr>
            <a:spLocks noGrp="1"/>
          </p:cNvSpPr>
          <p:nvPr>
            <p:ph type="title"/>
          </p:nvPr>
        </p:nvSpPr>
        <p:spPr/>
        <p:txBody>
          <a:bodyPr/>
          <a:lstStyle/>
          <a:p>
            <a:r>
              <a:rPr lang="en-US" altLang="zh-TW" dirty="0"/>
              <a:t>Agenda</a:t>
            </a:r>
            <a:endParaRPr lang="zh-TW" altLang="en-US" dirty="0"/>
          </a:p>
        </p:txBody>
      </p:sp>
      <p:sp>
        <p:nvSpPr>
          <p:cNvPr id="3" name="內容版面配置區 2">
            <a:extLst>
              <a:ext uri="{FF2B5EF4-FFF2-40B4-BE49-F238E27FC236}">
                <a16:creationId xmlns:a16="http://schemas.microsoft.com/office/drawing/2014/main" id="{78662208-C359-492A-A8F3-371BBD8D1119}"/>
              </a:ext>
            </a:extLst>
          </p:cNvPr>
          <p:cNvSpPr>
            <a:spLocks noGrp="1"/>
          </p:cNvSpPr>
          <p:nvPr>
            <p:ph idx="1"/>
          </p:nvPr>
        </p:nvSpPr>
        <p:spPr/>
        <p:txBody>
          <a:bodyPr/>
          <a:lstStyle/>
          <a:p>
            <a:r>
              <a:rPr lang="en-US" altLang="zh-TW" dirty="0">
                <a:solidFill>
                  <a:schemeClr val="bg1">
                    <a:lumMod val="75000"/>
                  </a:schemeClr>
                </a:solidFill>
              </a:rPr>
              <a:t>Why NFV?</a:t>
            </a:r>
          </a:p>
          <a:p>
            <a:r>
              <a:rPr lang="en-US" altLang="zh-TW" dirty="0">
                <a:solidFill>
                  <a:schemeClr val="bg1">
                    <a:lumMod val="75000"/>
                  </a:schemeClr>
                </a:solidFill>
              </a:rPr>
              <a:t>NFV works with SDN</a:t>
            </a:r>
          </a:p>
          <a:p>
            <a:r>
              <a:rPr lang="en-US" altLang="zh-TW" dirty="0">
                <a:solidFill>
                  <a:schemeClr val="bg1">
                    <a:lumMod val="75000"/>
                  </a:schemeClr>
                </a:solidFill>
              </a:rPr>
              <a:t>Service function chain (SFC)</a:t>
            </a:r>
          </a:p>
          <a:p>
            <a:r>
              <a:rPr lang="nn-NO" altLang="zh-TW" dirty="0">
                <a:solidFill>
                  <a:schemeClr val="bg1">
                    <a:lumMod val="75000"/>
                  </a:schemeClr>
                </a:solidFill>
              </a:rPr>
              <a:t>Open platform for NFV (OPNFV)</a:t>
            </a:r>
          </a:p>
          <a:p>
            <a:r>
              <a:rPr lang="nn-NO" altLang="zh-TW" dirty="0">
                <a:solidFill>
                  <a:schemeClr val="bg1">
                    <a:lumMod val="75000"/>
                  </a:schemeClr>
                </a:solidFill>
              </a:rPr>
              <a:t>Virtual machine management with OpenStack</a:t>
            </a:r>
          </a:p>
          <a:p>
            <a:r>
              <a:rPr lang="en-US" altLang="zh-TW" dirty="0">
                <a:solidFill>
                  <a:schemeClr val="bg1">
                    <a:lumMod val="75000"/>
                  </a:schemeClr>
                </a:solidFill>
              </a:rPr>
              <a:t>Virtual function management with </a:t>
            </a:r>
            <a:r>
              <a:rPr lang="en-US" altLang="zh-TW" dirty="0" err="1">
                <a:solidFill>
                  <a:schemeClr val="bg1">
                    <a:lumMod val="75000"/>
                  </a:schemeClr>
                </a:solidFill>
              </a:rPr>
              <a:t>OpenNF</a:t>
            </a:r>
            <a:endParaRPr lang="en-US" altLang="zh-TW" dirty="0">
              <a:solidFill>
                <a:schemeClr val="bg1">
                  <a:lumMod val="75000"/>
                </a:schemeClr>
              </a:solidFill>
            </a:endParaRPr>
          </a:p>
          <a:p>
            <a:r>
              <a:rPr lang="en-US" altLang="zh-TW" dirty="0"/>
              <a:t>High speed VNFs with SR-IOV</a:t>
            </a:r>
          </a:p>
        </p:txBody>
      </p:sp>
    </p:spTree>
    <p:extLst>
      <p:ext uri="{BB962C8B-B14F-4D97-AF65-F5344CB8AC3E}">
        <p14:creationId xmlns:p14="http://schemas.microsoft.com/office/powerpoint/2010/main" val="2684614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NFV Performance</a:t>
            </a:r>
            <a:endParaRPr lang="zh-TW" altLang="en-US" dirty="0"/>
          </a:p>
        </p:txBody>
      </p:sp>
      <p:pic>
        <p:nvPicPr>
          <p:cNvPr id="4" name="圖片 3"/>
          <p:cNvPicPr>
            <a:picLocks noChangeAspect="1"/>
          </p:cNvPicPr>
          <p:nvPr/>
        </p:nvPicPr>
        <p:blipFill>
          <a:blip r:embed="rId2"/>
          <a:stretch>
            <a:fillRect/>
          </a:stretch>
        </p:blipFill>
        <p:spPr>
          <a:xfrm>
            <a:off x="113554" y="2593989"/>
            <a:ext cx="8916892" cy="2544388"/>
          </a:xfrm>
          <a:prstGeom prst="rect">
            <a:avLst/>
          </a:prstGeom>
        </p:spPr>
      </p:pic>
      <p:sp>
        <p:nvSpPr>
          <p:cNvPr id="5" name="圓角矩形圖說文字 4"/>
          <p:cNvSpPr/>
          <p:nvPr/>
        </p:nvSpPr>
        <p:spPr>
          <a:xfrm>
            <a:off x="5527498" y="4629805"/>
            <a:ext cx="2987852" cy="1812091"/>
          </a:xfrm>
          <a:prstGeom prst="wedgeRoundRectCallout">
            <a:avLst>
              <a:gd name="adj1" fmla="val -48209"/>
              <a:gd name="adj2" fmla="val -82440"/>
              <a:gd name="adj3" fmla="val 16667"/>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Packets are copied between different memory spaces between kernel and user space. It results in high latency</a:t>
            </a:r>
            <a:endParaRPr lang="zh-TW" altLang="en-US" dirty="0"/>
          </a:p>
        </p:txBody>
      </p:sp>
    </p:spTree>
    <p:extLst>
      <p:ext uri="{BB962C8B-B14F-4D97-AF65-F5344CB8AC3E}">
        <p14:creationId xmlns:p14="http://schemas.microsoft.com/office/powerpoint/2010/main" val="993880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Path Development Kit (DPDK)</a:t>
            </a:r>
            <a:endParaRPr lang="zh-TW" altLang="en-US" dirty="0"/>
          </a:p>
        </p:txBody>
      </p:sp>
      <p:sp>
        <p:nvSpPr>
          <p:cNvPr id="3" name="內容版面配置區 2"/>
          <p:cNvSpPr>
            <a:spLocks noGrp="1"/>
          </p:cNvSpPr>
          <p:nvPr>
            <p:ph idx="1"/>
          </p:nvPr>
        </p:nvSpPr>
        <p:spPr>
          <a:xfrm>
            <a:off x="628650" y="1825625"/>
            <a:ext cx="7886700" cy="1071687"/>
          </a:xfrm>
        </p:spPr>
        <p:txBody>
          <a:bodyPr>
            <a:normAutofit fontScale="92500" lnSpcReduction="20000"/>
          </a:bodyPr>
          <a:lstStyle/>
          <a:p>
            <a:r>
              <a:rPr lang="en-US" altLang="zh-TW" dirty="0"/>
              <a:t>By pass host kernel space to reduce the memory copy latency</a:t>
            </a:r>
          </a:p>
          <a:p>
            <a:r>
              <a:rPr lang="en-US" altLang="zh-TW" dirty="0"/>
              <a:t>OVS is used to forward packets to VMs</a:t>
            </a:r>
            <a:endParaRPr lang="zh-TW" altLang="en-US" dirty="0"/>
          </a:p>
        </p:txBody>
      </p:sp>
      <p:sp>
        <p:nvSpPr>
          <p:cNvPr id="4" name="矩形 3"/>
          <p:cNvSpPr/>
          <p:nvPr/>
        </p:nvSpPr>
        <p:spPr>
          <a:xfrm>
            <a:off x="1058238" y="4900772"/>
            <a:ext cx="2229492" cy="4623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Kernel Space</a:t>
            </a:r>
            <a:endParaRPr lang="zh-TW" altLang="en-US" dirty="0"/>
          </a:p>
        </p:txBody>
      </p:sp>
      <p:sp>
        <p:nvSpPr>
          <p:cNvPr id="5" name="矩形 4"/>
          <p:cNvSpPr/>
          <p:nvPr/>
        </p:nvSpPr>
        <p:spPr>
          <a:xfrm>
            <a:off x="1058238" y="4231240"/>
            <a:ext cx="2229492" cy="4623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User Space</a:t>
            </a:r>
            <a:endParaRPr lang="zh-TW" altLang="en-US" dirty="0"/>
          </a:p>
        </p:txBody>
      </p:sp>
      <p:sp>
        <p:nvSpPr>
          <p:cNvPr id="6" name="圓角矩形 5"/>
          <p:cNvSpPr/>
          <p:nvPr/>
        </p:nvSpPr>
        <p:spPr>
          <a:xfrm>
            <a:off x="1058238" y="3104507"/>
            <a:ext cx="678094" cy="821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VM</a:t>
            </a:r>
            <a:endParaRPr lang="zh-TW" altLang="en-US" dirty="0"/>
          </a:p>
        </p:txBody>
      </p:sp>
      <p:sp>
        <p:nvSpPr>
          <p:cNvPr id="7" name="圓角矩形 6"/>
          <p:cNvSpPr/>
          <p:nvPr/>
        </p:nvSpPr>
        <p:spPr>
          <a:xfrm>
            <a:off x="2609636" y="3104507"/>
            <a:ext cx="678094" cy="821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VM</a:t>
            </a:r>
            <a:endParaRPr lang="zh-TW" altLang="en-US" dirty="0"/>
          </a:p>
        </p:txBody>
      </p:sp>
      <p:sp>
        <p:nvSpPr>
          <p:cNvPr id="8" name="圓角矩形 7"/>
          <p:cNvSpPr/>
          <p:nvPr/>
        </p:nvSpPr>
        <p:spPr>
          <a:xfrm>
            <a:off x="1833937" y="3104507"/>
            <a:ext cx="678094" cy="821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VM</a:t>
            </a:r>
            <a:endParaRPr lang="zh-TW" altLang="en-US" dirty="0"/>
          </a:p>
        </p:txBody>
      </p:sp>
      <p:sp>
        <p:nvSpPr>
          <p:cNvPr id="9" name="矩形 8"/>
          <p:cNvSpPr/>
          <p:nvPr/>
        </p:nvSpPr>
        <p:spPr>
          <a:xfrm>
            <a:off x="1345914" y="5565168"/>
            <a:ext cx="1695237" cy="46233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dirty="0"/>
              <a:t>NIC</a:t>
            </a:r>
            <a:endParaRPr lang="zh-TW" altLang="en-US" dirty="0"/>
          </a:p>
        </p:txBody>
      </p:sp>
      <p:sp>
        <p:nvSpPr>
          <p:cNvPr id="10" name="書卷 (水平) 9"/>
          <p:cNvSpPr/>
          <p:nvPr/>
        </p:nvSpPr>
        <p:spPr>
          <a:xfrm>
            <a:off x="1622032" y="6229564"/>
            <a:ext cx="1143000" cy="589052"/>
          </a:xfrm>
          <a:prstGeom prst="horizontalScroll">
            <a:avLst>
              <a:gd name="adj" fmla="val 2296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t>Packet</a:t>
            </a:r>
            <a:endParaRPr lang="zh-TW" altLang="en-US" dirty="0"/>
          </a:p>
        </p:txBody>
      </p:sp>
      <p:sp>
        <p:nvSpPr>
          <p:cNvPr id="11" name="矩形 10"/>
          <p:cNvSpPr/>
          <p:nvPr/>
        </p:nvSpPr>
        <p:spPr>
          <a:xfrm>
            <a:off x="1397285" y="4563438"/>
            <a:ext cx="1554394" cy="46233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dirty="0"/>
              <a:t>OVS</a:t>
            </a:r>
            <a:endParaRPr lang="zh-TW" altLang="en-US" dirty="0"/>
          </a:p>
        </p:txBody>
      </p:sp>
      <p:cxnSp>
        <p:nvCxnSpPr>
          <p:cNvPr id="13" name="直線單箭頭接點 12"/>
          <p:cNvCxnSpPr>
            <a:stCxn id="10" idx="0"/>
          </p:cNvCxnSpPr>
          <p:nvPr/>
        </p:nvCxnSpPr>
        <p:spPr>
          <a:xfrm flipH="1" flipV="1">
            <a:off x="1622032" y="3667874"/>
            <a:ext cx="571500" cy="2696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720993" y="4900772"/>
            <a:ext cx="2229492" cy="4623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Kernel Space</a:t>
            </a:r>
            <a:endParaRPr lang="zh-TW" altLang="en-US" dirty="0"/>
          </a:p>
        </p:txBody>
      </p:sp>
      <p:sp>
        <p:nvSpPr>
          <p:cNvPr id="15" name="矩形 14"/>
          <p:cNvSpPr/>
          <p:nvPr/>
        </p:nvSpPr>
        <p:spPr>
          <a:xfrm>
            <a:off x="5720993" y="4231240"/>
            <a:ext cx="2229492" cy="4623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User Space</a:t>
            </a:r>
            <a:endParaRPr lang="zh-TW" altLang="en-US" dirty="0"/>
          </a:p>
        </p:txBody>
      </p:sp>
      <p:sp>
        <p:nvSpPr>
          <p:cNvPr id="16" name="圓角矩形 15"/>
          <p:cNvSpPr/>
          <p:nvPr/>
        </p:nvSpPr>
        <p:spPr>
          <a:xfrm>
            <a:off x="5720993" y="3104507"/>
            <a:ext cx="678094" cy="821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VM</a:t>
            </a:r>
            <a:endParaRPr lang="zh-TW" altLang="en-US" dirty="0"/>
          </a:p>
        </p:txBody>
      </p:sp>
      <p:sp>
        <p:nvSpPr>
          <p:cNvPr id="17" name="圓角矩形 16"/>
          <p:cNvSpPr/>
          <p:nvPr/>
        </p:nvSpPr>
        <p:spPr>
          <a:xfrm>
            <a:off x="7272391" y="3104507"/>
            <a:ext cx="678094" cy="821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VM</a:t>
            </a:r>
            <a:endParaRPr lang="zh-TW" altLang="en-US" dirty="0"/>
          </a:p>
        </p:txBody>
      </p:sp>
      <p:sp>
        <p:nvSpPr>
          <p:cNvPr id="18" name="圓角矩形 17"/>
          <p:cNvSpPr/>
          <p:nvPr/>
        </p:nvSpPr>
        <p:spPr>
          <a:xfrm>
            <a:off x="6496692" y="3104507"/>
            <a:ext cx="678094" cy="821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VM</a:t>
            </a:r>
            <a:endParaRPr lang="zh-TW" altLang="en-US" dirty="0"/>
          </a:p>
        </p:txBody>
      </p:sp>
      <p:sp>
        <p:nvSpPr>
          <p:cNvPr id="19" name="矩形 18"/>
          <p:cNvSpPr/>
          <p:nvPr/>
        </p:nvSpPr>
        <p:spPr>
          <a:xfrm>
            <a:off x="6008669" y="5565168"/>
            <a:ext cx="1695237" cy="46233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dirty="0"/>
              <a:t>NIC</a:t>
            </a:r>
            <a:endParaRPr lang="zh-TW" altLang="en-US" dirty="0"/>
          </a:p>
        </p:txBody>
      </p:sp>
      <p:sp>
        <p:nvSpPr>
          <p:cNvPr id="20" name="書卷 (水平) 19"/>
          <p:cNvSpPr/>
          <p:nvPr/>
        </p:nvSpPr>
        <p:spPr>
          <a:xfrm>
            <a:off x="6284787" y="6229564"/>
            <a:ext cx="1143000" cy="589052"/>
          </a:xfrm>
          <a:prstGeom prst="horizontalScroll">
            <a:avLst>
              <a:gd name="adj" fmla="val 2296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t>Packet</a:t>
            </a:r>
            <a:endParaRPr lang="zh-TW" altLang="en-US" dirty="0"/>
          </a:p>
        </p:txBody>
      </p:sp>
      <p:sp>
        <p:nvSpPr>
          <p:cNvPr id="21" name="矩形 20"/>
          <p:cNvSpPr/>
          <p:nvPr/>
        </p:nvSpPr>
        <p:spPr>
          <a:xfrm>
            <a:off x="6100708" y="4234664"/>
            <a:ext cx="1554394" cy="462337"/>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dirty="0"/>
              <a:t>OVS</a:t>
            </a:r>
            <a:endParaRPr lang="zh-TW" altLang="en-US" dirty="0"/>
          </a:p>
        </p:txBody>
      </p:sp>
      <p:cxnSp>
        <p:nvCxnSpPr>
          <p:cNvPr id="22" name="直線單箭頭接點 21"/>
          <p:cNvCxnSpPr>
            <a:stCxn id="26" idx="2"/>
          </p:cNvCxnSpPr>
          <p:nvPr/>
        </p:nvCxnSpPr>
        <p:spPr>
          <a:xfrm flipH="1" flipV="1">
            <a:off x="6284788" y="3667875"/>
            <a:ext cx="783832" cy="719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手繪多邊形 25"/>
          <p:cNvSpPr/>
          <p:nvPr/>
        </p:nvSpPr>
        <p:spPr>
          <a:xfrm>
            <a:off x="6904234" y="4387065"/>
            <a:ext cx="1613781" cy="1869897"/>
          </a:xfrm>
          <a:custGeom>
            <a:avLst/>
            <a:gdLst>
              <a:gd name="connsiteX0" fmla="*/ 0 w 1613781"/>
              <a:gd name="connsiteY0" fmla="*/ 1869897 h 1869897"/>
              <a:gd name="connsiteX1" fmla="*/ 1613042 w 1613781"/>
              <a:gd name="connsiteY1" fmla="*/ 1109609 h 1869897"/>
              <a:gd name="connsiteX2" fmla="*/ 164386 w 1613781"/>
              <a:gd name="connsiteY2" fmla="*/ 0 h 1869897"/>
            </a:gdLst>
            <a:ahLst/>
            <a:cxnLst>
              <a:cxn ang="0">
                <a:pos x="connsiteX0" y="connsiteY0"/>
              </a:cxn>
              <a:cxn ang="0">
                <a:pos x="connsiteX1" y="connsiteY1"/>
              </a:cxn>
              <a:cxn ang="0">
                <a:pos x="connsiteX2" y="connsiteY2"/>
              </a:cxn>
            </a:cxnLst>
            <a:rect l="l" t="t" r="r" b="b"/>
            <a:pathLst>
              <a:path w="1613781" h="1869897">
                <a:moveTo>
                  <a:pt x="0" y="1869897"/>
                </a:moveTo>
                <a:cubicBezTo>
                  <a:pt x="792822" y="1645577"/>
                  <a:pt x="1585644" y="1421258"/>
                  <a:pt x="1613042" y="1109609"/>
                </a:cubicBezTo>
                <a:cubicBezTo>
                  <a:pt x="1640440" y="797960"/>
                  <a:pt x="902413" y="398980"/>
                  <a:pt x="164386"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向右箭號 27"/>
          <p:cNvSpPr/>
          <p:nvPr/>
        </p:nvSpPr>
        <p:spPr>
          <a:xfrm>
            <a:off x="4173876" y="4693577"/>
            <a:ext cx="63699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圓角矩形圖說文字 28"/>
          <p:cNvSpPr/>
          <p:nvPr/>
        </p:nvSpPr>
        <p:spPr>
          <a:xfrm>
            <a:off x="3214098" y="5322013"/>
            <a:ext cx="1734621" cy="1345916"/>
          </a:xfrm>
          <a:prstGeom prst="wedgeRoundRectCallout">
            <a:avLst>
              <a:gd name="adj1" fmla="val -58028"/>
              <a:gd name="adj2" fmla="val -6907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Without DPDK, packets are processed by network stack in Kernel</a:t>
            </a:r>
            <a:endParaRPr lang="zh-TW" altLang="en-US" dirty="0"/>
          </a:p>
        </p:txBody>
      </p:sp>
      <p:sp>
        <p:nvSpPr>
          <p:cNvPr id="30" name="圓角矩形圖說文字 29"/>
          <p:cNvSpPr/>
          <p:nvPr/>
        </p:nvSpPr>
        <p:spPr>
          <a:xfrm>
            <a:off x="3721170" y="3032248"/>
            <a:ext cx="1734621" cy="1345916"/>
          </a:xfrm>
          <a:prstGeom prst="wedgeRoundRectCallout">
            <a:avLst>
              <a:gd name="adj1" fmla="val 61024"/>
              <a:gd name="adj2" fmla="val 7748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With DPDK, packets can bypass kernel space</a:t>
            </a:r>
            <a:endParaRPr lang="zh-TW" altLang="en-US" dirty="0"/>
          </a:p>
        </p:txBody>
      </p:sp>
    </p:spTree>
    <p:extLst>
      <p:ext uri="{BB962C8B-B14F-4D97-AF65-F5344CB8AC3E}">
        <p14:creationId xmlns:p14="http://schemas.microsoft.com/office/powerpoint/2010/main" val="417628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801437" y="5604552"/>
            <a:ext cx="1695237" cy="66439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dirty="0"/>
          </a:p>
        </p:txBody>
      </p:sp>
      <p:pic>
        <p:nvPicPr>
          <p:cNvPr id="15" name="圖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3904" y="5637087"/>
            <a:ext cx="595902" cy="595902"/>
          </a:xfrm>
          <a:prstGeom prst="rect">
            <a:avLst/>
          </a:prstGeom>
        </p:spPr>
      </p:pic>
      <p:sp>
        <p:nvSpPr>
          <p:cNvPr id="2" name="標題 1"/>
          <p:cNvSpPr>
            <a:spLocks noGrp="1"/>
          </p:cNvSpPr>
          <p:nvPr>
            <p:ph type="title"/>
          </p:nvPr>
        </p:nvSpPr>
        <p:spPr/>
        <p:txBody>
          <a:bodyPr/>
          <a:lstStyle/>
          <a:p>
            <a:r>
              <a:rPr lang="en-US" altLang="zh-TW" dirty="0"/>
              <a:t>Signal Root I/O Virtualization ( SR-IOV) </a:t>
            </a:r>
            <a:endParaRPr lang="zh-TW" altLang="en-US" dirty="0"/>
          </a:p>
        </p:txBody>
      </p:sp>
      <p:sp>
        <p:nvSpPr>
          <p:cNvPr id="3" name="內容版面配置區 2"/>
          <p:cNvSpPr>
            <a:spLocks noGrp="1"/>
          </p:cNvSpPr>
          <p:nvPr>
            <p:ph idx="1"/>
          </p:nvPr>
        </p:nvSpPr>
        <p:spPr>
          <a:xfrm>
            <a:off x="628650" y="1825625"/>
            <a:ext cx="7886700" cy="1739508"/>
          </a:xfrm>
        </p:spPr>
        <p:txBody>
          <a:bodyPr>
            <a:normAutofit/>
          </a:bodyPr>
          <a:lstStyle/>
          <a:p>
            <a:r>
              <a:rPr lang="en-US" altLang="zh-TW" sz="2400" dirty="0"/>
              <a:t>SR-IOV NIC includes a L2-switch, so it don’t need OVS to forward packets anymore</a:t>
            </a:r>
          </a:p>
          <a:p>
            <a:r>
              <a:rPr lang="en-US" altLang="zh-TW" sz="2400" dirty="0"/>
              <a:t>Packets further by-pass the user space of host to reduce latency</a:t>
            </a:r>
            <a:endParaRPr lang="zh-TW" altLang="en-US" sz="2400" dirty="0"/>
          </a:p>
        </p:txBody>
      </p:sp>
      <p:sp>
        <p:nvSpPr>
          <p:cNvPr id="4" name="矩形 3"/>
          <p:cNvSpPr/>
          <p:nvPr/>
        </p:nvSpPr>
        <p:spPr>
          <a:xfrm>
            <a:off x="3513761" y="4940156"/>
            <a:ext cx="2229492" cy="46233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Kernel Space</a:t>
            </a:r>
            <a:endParaRPr lang="zh-TW" altLang="en-US" dirty="0"/>
          </a:p>
        </p:txBody>
      </p:sp>
      <p:sp>
        <p:nvSpPr>
          <p:cNvPr id="5" name="矩形 4"/>
          <p:cNvSpPr/>
          <p:nvPr/>
        </p:nvSpPr>
        <p:spPr>
          <a:xfrm>
            <a:off x="3513761" y="4270624"/>
            <a:ext cx="2229492" cy="4623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User Space</a:t>
            </a:r>
            <a:endParaRPr lang="zh-TW" altLang="en-US" dirty="0"/>
          </a:p>
        </p:txBody>
      </p:sp>
      <p:sp>
        <p:nvSpPr>
          <p:cNvPr id="6" name="圓角矩形 5"/>
          <p:cNvSpPr/>
          <p:nvPr/>
        </p:nvSpPr>
        <p:spPr>
          <a:xfrm>
            <a:off x="3513761" y="3143891"/>
            <a:ext cx="678094" cy="821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VM</a:t>
            </a:r>
            <a:endParaRPr lang="zh-TW" altLang="en-US" dirty="0"/>
          </a:p>
        </p:txBody>
      </p:sp>
      <p:sp>
        <p:nvSpPr>
          <p:cNvPr id="7" name="圓角矩形 6"/>
          <p:cNvSpPr/>
          <p:nvPr/>
        </p:nvSpPr>
        <p:spPr>
          <a:xfrm>
            <a:off x="5065159" y="3143891"/>
            <a:ext cx="678094" cy="821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VM</a:t>
            </a:r>
            <a:endParaRPr lang="zh-TW" altLang="en-US" dirty="0"/>
          </a:p>
        </p:txBody>
      </p:sp>
      <p:sp>
        <p:nvSpPr>
          <p:cNvPr id="8" name="圓角矩形 7"/>
          <p:cNvSpPr/>
          <p:nvPr/>
        </p:nvSpPr>
        <p:spPr>
          <a:xfrm>
            <a:off x="4289460" y="3143891"/>
            <a:ext cx="678094" cy="821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VM</a:t>
            </a:r>
            <a:endParaRPr lang="zh-TW" altLang="en-US" dirty="0"/>
          </a:p>
        </p:txBody>
      </p:sp>
      <p:sp>
        <p:nvSpPr>
          <p:cNvPr id="10" name="書卷 (水平) 9"/>
          <p:cNvSpPr/>
          <p:nvPr/>
        </p:nvSpPr>
        <p:spPr>
          <a:xfrm>
            <a:off x="4077555" y="6268948"/>
            <a:ext cx="1143000" cy="589052"/>
          </a:xfrm>
          <a:prstGeom prst="horizontalScroll">
            <a:avLst>
              <a:gd name="adj" fmla="val 2296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t>Packet</a:t>
            </a:r>
            <a:endParaRPr lang="zh-TW" altLang="en-US" dirty="0"/>
          </a:p>
        </p:txBody>
      </p:sp>
      <p:sp>
        <p:nvSpPr>
          <p:cNvPr id="13" name="手繪多邊形 12"/>
          <p:cNvSpPr/>
          <p:nvPr/>
        </p:nvSpPr>
        <p:spPr>
          <a:xfrm>
            <a:off x="3094370" y="3750067"/>
            <a:ext cx="1570097" cy="2774023"/>
          </a:xfrm>
          <a:custGeom>
            <a:avLst/>
            <a:gdLst>
              <a:gd name="connsiteX0" fmla="*/ 1570097 w 1570097"/>
              <a:gd name="connsiteY0" fmla="*/ 2774023 h 2774023"/>
              <a:gd name="connsiteX1" fmla="*/ 1046115 w 1570097"/>
              <a:gd name="connsiteY1" fmla="*/ 2188396 h 2774023"/>
              <a:gd name="connsiteX2" fmla="*/ 296102 w 1570097"/>
              <a:gd name="connsiteY2" fmla="*/ 1705511 h 2774023"/>
              <a:gd name="connsiteX3" fmla="*/ 18700 w 1570097"/>
              <a:gd name="connsiteY3" fmla="*/ 986320 h 2774023"/>
              <a:gd name="connsiteX4" fmla="*/ 768713 w 1570097"/>
              <a:gd name="connsiteY4" fmla="*/ 0 h 2774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0097" h="2774023">
                <a:moveTo>
                  <a:pt x="1570097" y="2774023"/>
                </a:moveTo>
                <a:cubicBezTo>
                  <a:pt x="1414272" y="2570252"/>
                  <a:pt x="1258447" y="2366481"/>
                  <a:pt x="1046115" y="2188396"/>
                </a:cubicBezTo>
                <a:cubicBezTo>
                  <a:pt x="833782" y="2010311"/>
                  <a:pt x="467338" y="1905857"/>
                  <a:pt x="296102" y="1705511"/>
                </a:cubicBezTo>
                <a:cubicBezTo>
                  <a:pt x="124866" y="1505165"/>
                  <a:pt x="-60068" y="1270572"/>
                  <a:pt x="18700" y="986320"/>
                </a:cubicBezTo>
                <a:cubicBezTo>
                  <a:pt x="97468" y="702068"/>
                  <a:pt x="433090" y="351034"/>
                  <a:pt x="768713"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496674" y="5752084"/>
            <a:ext cx="1207767" cy="369332"/>
          </a:xfrm>
          <a:prstGeom prst="rect">
            <a:avLst/>
          </a:prstGeom>
        </p:spPr>
        <p:txBody>
          <a:bodyPr wrap="none">
            <a:spAutoFit/>
          </a:bodyPr>
          <a:lstStyle/>
          <a:p>
            <a:pPr algn="ctr"/>
            <a:r>
              <a:rPr lang="en-US" altLang="zh-TW" dirty="0"/>
              <a:t>SR-IOV NIC</a:t>
            </a:r>
            <a:endParaRPr lang="zh-TW" altLang="en-US" dirty="0"/>
          </a:p>
        </p:txBody>
      </p:sp>
      <p:sp>
        <p:nvSpPr>
          <p:cNvPr id="16" name="文字方塊 15"/>
          <p:cNvSpPr txBox="1"/>
          <p:nvPr/>
        </p:nvSpPr>
        <p:spPr>
          <a:xfrm>
            <a:off x="4416149" y="5750372"/>
            <a:ext cx="1052724" cy="369332"/>
          </a:xfrm>
          <a:prstGeom prst="rect">
            <a:avLst/>
          </a:prstGeom>
          <a:noFill/>
        </p:spPr>
        <p:txBody>
          <a:bodyPr wrap="none" rtlCol="0">
            <a:spAutoFit/>
          </a:bodyPr>
          <a:lstStyle/>
          <a:p>
            <a:r>
              <a:rPr lang="en-US" altLang="zh-TW" dirty="0"/>
              <a:t>L2 switch</a:t>
            </a:r>
            <a:endParaRPr lang="zh-TW" altLang="en-US" dirty="0"/>
          </a:p>
        </p:txBody>
      </p:sp>
    </p:spTree>
    <p:extLst>
      <p:ext uri="{BB962C8B-B14F-4D97-AF65-F5344CB8AC3E}">
        <p14:creationId xmlns:p14="http://schemas.microsoft.com/office/powerpoint/2010/main" val="3458789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7E2E0E-FB8B-43FD-95C3-ED221BF0DF71}"/>
              </a:ext>
            </a:extLst>
          </p:cNvPr>
          <p:cNvSpPr>
            <a:spLocks noGrp="1"/>
          </p:cNvSpPr>
          <p:nvPr>
            <p:ph type="title"/>
          </p:nvPr>
        </p:nvSpPr>
        <p:spPr/>
        <p:txBody>
          <a:bodyPr/>
          <a:lstStyle/>
          <a:p>
            <a:r>
              <a:rPr lang="en-US" altLang="zh-TW" dirty="0"/>
              <a:t>Network Function Virtualization</a:t>
            </a:r>
            <a:endParaRPr lang="zh-TW" altLang="en-US" dirty="0"/>
          </a:p>
        </p:txBody>
      </p:sp>
      <p:sp>
        <p:nvSpPr>
          <p:cNvPr id="3" name="內容版面配置區 2">
            <a:extLst>
              <a:ext uri="{FF2B5EF4-FFF2-40B4-BE49-F238E27FC236}">
                <a16:creationId xmlns:a16="http://schemas.microsoft.com/office/drawing/2014/main" id="{039069C3-B8C7-4DE2-9584-43E837E38958}"/>
              </a:ext>
            </a:extLst>
          </p:cNvPr>
          <p:cNvSpPr>
            <a:spLocks noGrp="1"/>
          </p:cNvSpPr>
          <p:nvPr>
            <p:ph idx="1"/>
          </p:nvPr>
        </p:nvSpPr>
        <p:spPr>
          <a:xfrm>
            <a:off x="628650" y="1825625"/>
            <a:ext cx="7886700" cy="905802"/>
          </a:xfrm>
        </p:spPr>
        <p:txBody>
          <a:bodyPr/>
          <a:lstStyle/>
          <a:p>
            <a:r>
              <a:rPr lang="en-US" altLang="zh-TW" dirty="0"/>
              <a:t>Virtualize the network functions as software-based functions and running in a cloud</a:t>
            </a:r>
            <a:endParaRPr lang="zh-TW" altLang="en-US" dirty="0"/>
          </a:p>
        </p:txBody>
      </p:sp>
      <p:pic>
        <p:nvPicPr>
          <p:cNvPr id="4" name="圖片 3">
            <a:extLst>
              <a:ext uri="{FF2B5EF4-FFF2-40B4-BE49-F238E27FC236}">
                <a16:creationId xmlns:a16="http://schemas.microsoft.com/office/drawing/2014/main" id="{C88B2CDC-B484-4546-8A91-7510F8D61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076" y="3226194"/>
            <a:ext cx="609685" cy="609685"/>
          </a:xfrm>
          <a:prstGeom prst="rect">
            <a:avLst/>
          </a:prstGeom>
        </p:spPr>
      </p:pic>
      <p:sp>
        <p:nvSpPr>
          <p:cNvPr id="5" name="文字方塊 4">
            <a:extLst>
              <a:ext uri="{FF2B5EF4-FFF2-40B4-BE49-F238E27FC236}">
                <a16:creationId xmlns:a16="http://schemas.microsoft.com/office/drawing/2014/main" id="{7840D489-2965-41D9-BAD4-4EF07A2870EB}"/>
              </a:ext>
            </a:extLst>
          </p:cNvPr>
          <p:cNvSpPr txBox="1"/>
          <p:nvPr/>
        </p:nvSpPr>
        <p:spPr>
          <a:xfrm>
            <a:off x="2350086" y="3835878"/>
            <a:ext cx="503664" cy="369332"/>
          </a:xfrm>
          <a:prstGeom prst="rect">
            <a:avLst/>
          </a:prstGeom>
          <a:noFill/>
        </p:spPr>
        <p:txBody>
          <a:bodyPr wrap="none" rtlCol="0">
            <a:spAutoFit/>
          </a:bodyPr>
          <a:lstStyle/>
          <a:p>
            <a:r>
              <a:rPr lang="en-US" altLang="zh-TW" dirty="0"/>
              <a:t>DPI</a:t>
            </a:r>
            <a:endParaRPr lang="zh-TW" altLang="en-US" dirty="0"/>
          </a:p>
        </p:txBody>
      </p:sp>
      <p:cxnSp>
        <p:nvCxnSpPr>
          <p:cNvPr id="8" name="直線單箭頭接點 7">
            <a:extLst>
              <a:ext uri="{FF2B5EF4-FFF2-40B4-BE49-F238E27FC236}">
                <a16:creationId xmlns:a16="http://schemas.microsoft.com/office/drawing/2014/main" id="{F97558D1-BAF7-4FB6-9A4A-01E6FE8055FB}"/>
              </a:ext>
            </a:extLst>
          </p:cNvPr>
          <p:cNvCxnSpPr>
            <a:stCxn id="5" idx="2"/>
          </p:cNvCxnSpPr>
          <p:nvPr/>
        </p:nvCxnSpPr>
        <p:spPr>
          <a:xfrm>
            <a:off x="2601918" y="4205210"/>
            <a:ext cx="0" cy="5002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0607F957-6F0B-4216-B86C-8180CE5B962F}"/>
              </a:ext>
            </a:extLst>
          </p:cNvPr>
          <p:cNvSpPr txBox="1"/>
          <p:nvPr/>
        </p:nvSpPr>
        <p:spPr>
          <a:xfrm>
            <a:off x="837846" y="4205210"/>
            <a:ext cx="1711061" cy="461665"/>
          </a:xfrm>
          <a:prstGeom prst="rect">
            <a:avLst/>
          </a:prstGeom>
          <a:noFill/>
        </p:spPr>
        <p:txBody>
          <a:bodyPr wrap="square" rtlCol="0">
            <a:spAutoFit/>
          </a:bodyPr>
          <a:lstStyle/>
          <a:p>
            <a:r>
              <a:rPr lang="en-US" altLang="zh-TW" sz="1200" dirty="0"/>
              <a:t>Virtualize the network function as a software</a:t>
            </a:r>
            <a:endParaRPr lang="zh-TW" altLang="en-US" sz="1200" dirty="0"/>
          </a:p>
        </p:txBody>
      </p:sp>
      <p:sp>
        <p:nvSpPr>
          <p:cNvPr id="12" name="雲朵形 11">
            <a:extLst>
              <a:ext uri="{FF2B5EF4-FFF2-40B4-BE49-F238E27FC236}">
                <a16:creationId xmlns:a16="http://schemas.microsoft.com/office/drawing/2014/main" id="{63D22175-81A8-4DA2-A0F2-02A2663A7E36}"/>
              </a:ext>
            </a:extLst>
          </p:cNvPr>
          <p:cNvSpPr/>
          <p:nvPr/>
        </p:nvSpPr>
        <p:spPr>
          <a:xfrm>
            <a:off x="4883303" y="3285913"/>
            <a:ext cx="3210207" cy="259407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E9B87839-45AA-4972-8E7C-D47E698A5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161" y="4786248"/>
            <a:ext cx="577099" cy="577099"/>
          </a:xfrm>
          <a:prstGeom prst="rect">
            <a:avLst/>
          </a:prstGeom>
        </p:spPr>
      </p:pic>
      <p:pic>
        <p:nvPicPr>
          <p:cNvPr id="15" name="圖片 14">
            <a:extLst>
              <a:ext uri="{FF2B5EF4-FFF2-40B4-BE49-F238E27FC236}">
                <a16:creationId xmlns:a16="http://schemas.microsoft.com/office/drawing/2014/main" id="{851C08DE-2B2F-4584-936A-06C0778FC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284" y="4786248"/>
            <a:ext cx="577099" cy="577099"/>
          </a:xfrm>
          <a:prstGeom prst="rect">
            <a:avLst/>
          </a:prstGeom>
        </p:spPr>
      </p:pic>
      <p:sp>
        <p:nvSpPr>
          <p:cNvPr id="16" name="語音泡泡: 圓角矩形 15">
            <a:extLst>
              <a:ext uri="{FF2B5EF4-FFF2-40B4-BE49-F238E27FC236}">
                <a16:creationId xmlns:a16="http://schemas.microsoft.com/office/drawing/2014/main" id="{369546A0-608D-4182-B6AD-D2A343092FE4}"/>
              </a:ext>
            </a:extLst>
          </p:cNvPr>
          <p:cNvSpPr/>
          <p:nvPr/>
        </p:nvSpPr>
        <p:spPr>
          <a:xfrm>
            <a:off x="6946300" y="3425979"/>
            <a:ext cx="1185188" cy="714684"/>
          </a:xfrm>
          <a:prstGeom prst="wedgeRoundRectCallout">
            <a:avLst>
              <a:gd name="adj1" fmla="val -59244"/>
              <a:gd name="adj2" fmla="val 3339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Running in a cloud</a:t>
            </a:r>
            <a:endParaRPr lang="zh-TW" altLang="en-US" dirty="0"/>
          </a:p>
        </p:txBody>
      </p:sp>
      <p:sp>
        <p:nvSpPr>
          <p:cNvPr id="6" name="書卷: 水平 5">
            <a:extLst>
              <a:ext uri="{FF2B5EF4-FFF2-40B4-BE49-F238E27FC236}">
                <a16:creationId xmlns:a16="http://schemas.microsoft.com/office/drawing/2014/main" id="{7E56107E-FF46-4466-88C6-AE6EE791D31F}"/>
              </a:ext>
            </a:extLst>
          </p:cNvPr>
          <p:cNvSpPr/>
          <p:nvPr/>
        </p:nvSpPr>
        <p:spPr>
          <a:xfrm>
            <a:off x="2028111" y="4835216"/>
            <a:ext cx="1143000" cy="843777"/>
          </a:xfrm>
          <a:prstGeom prst="horizont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000" dirty="0"/>
              <a:t>void main(){</a:t>
            </a:r>
          </a:p>
          <a:p>
            <a:pPr algn="ctr"/>
            <a:r>
              <a:rPr lang="en-US" altLang="zh-TW" sz="1000" dirty="0"/>
              <a:t>……</a:t>
            </a:r>
            <a:endParaRPr lang="zh-TW" altLang="en-US" sz="1000" dirty="0"/>
          </a:p>
        </p:txBody>
      </p:sp>
      <p:sp>
        <p:nvSpPr>
          <p:cNvPr id="17" name="矩形 16">
            <a:extLst>
              <a:ext uri="{FF2B5EF4-FFF2-40B4-BE49-F238E27FC236}">
                <a16:creationId xmlns:a16="http://schemas.microsoft.com/office/drawing/2014/main" id="{FB687106-2A09-4B15-98AB-07FED393197D}"/>
              </a:ext>
            </a:extLst>
          </p:cNvPr>
          <p:cNvSpPr/>
          <p:nvPr/>
        </p:nvSpPr>
        <p:spPr>
          <a:xfrm>
            <a:off x="1612954" y="5626180"/>
            <a:ext cx="6188879" cy="7142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With virtualization, we can add, modify, and migrate network functions easily</a:t>
            </a:r>
            <a:endParaRPr lang="zh-TW" altLang="en-US" dirty="0"/>
          </a:p>
        </p:txBody>
      </p:sp>
    </p:spTree>
    <p:extLst>
      <p:ext uri="{BB962C8B-B14F-4D97-AF65-F5344CB8AC3E}">
        <p14:creationId xmlns:p14="http://schemas.microsoft.com/office/powerpoint/2010/main" val="428159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5E-6 4.81481E-6 L 0.39219 -0.13496 " pathEditMode="relative" rAng="0" ptsTypes="AA">
                                      <p:cBhvr>
                                        <p:cTn id="18" dur="2000" fill="hold"/>
                                        <p:tgtEl>
                                          <p:spTgt spid="6"/>
                                        </p:tgtEl>
                                        <p:attrNameLst>
                                          <p:attrName>ppt_x</p:attrName>
                                          <p:attrName>ppt_y</p:attrName>
                                        </p:attrNameLst>
                                      </p:cBhvr>
                                      <p:rCtr x="19601" y="-6759"/>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6" grpId="1"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C1A353-93F0-44BF-BD4D-6CAFF849D81A}"/>
              </a:ext>
            </a:extLst>
          </p:cNvPr>
          <p:cNvSpPr>
            <a:spLocks noGrp="1"/>
          </p:cNvSpPr>
          <p:nvPr>
            <p:ph type="title"/>
          </p:nvPr>
        </p:nvSpPr>
        <p:spPr/>
        <p:txBody>
          <a:bodyPr/>
          <a:lstStyle/>
          <a:p>
            <a:r>
              <a:rPr lang="en-US" altLang="zh-TW" dirty="0"/>
              <a:t>Benefits of NFV</a:t>
            </a:r>
            <a:endParaRPr lang="zh-TW" altLang="en-US" dirty="0"/>
          </a:p>
        </p:txBody>
      </p:sp>
      <p:sp>
        <p:nvSpPr>
          <p:cNvPr id="3" name="內容版面配置區 2">
            <a:extLst>
              <a:ext uri="{FF2B5EF4-FFF2-40B4-BE49-F238E27FC236}">
                <a16:creationId xmlns:a16="http://schemas.microsoft.com/office/drawing/2014/main" id="{71BCECE4-B80F-4D74-B667-4E6CA8AB2E38}"/>
              </a:ext>
            </a:extLst>
          </p:cNvPr>
          <p:cNvSpPr>
            <a:spLocks noGrp="1"/>
          </p:cNvSpPr>
          <p:nvPr>
            <p:ph idx="1"/>
          </p:nvPr>
        </p:nvSpPr>
        <p:spPr/>
        <p:txBody>
          <a:bodyPr>
            <a:normAutofit fontScale="85000" lnSpcReduction="20000"/>
          </a:bodyPr>
          <a:lstStyle/>
          <a:p>
            <a:r>
              <a:rPr lang="en-GB" altLang="zh-TW" b="1" u="sng" dirty="0"/>
              <a:t>Flexibility</a:t>
            </a:r>
            <a:r>
              <a:rPr lang="en-GB" altLang="zh-TW" dirty="0"/>
              <a:t> to easily, rapidly dynamically provision and instantiate new services in various locations (i.e. no need for new equipment install)</a:t>
            </a:r>
            <a:endParaRPr lang="de-DE" altLang="zh-TW" dirty="0"/>
          </a:p>
          <a:p>
            <a:r>
              <a:rPr lang="en-GB" altLang="zh-TW" b="1" u="sng" dirty="0"/>
              <a:t>Reduced time-to-market </a:t>
            </a:r>
            <a:r>
              <a:rPr lang="en-GB" altLang="zh-TW" dirty="0"/>
              <a:t>by minimizing the typical network operator cycle of innovation. More service differentiation &amp; customization</a:t>
            </a:r>
          </a:p>
          <a:p>
            <a:r>
              <a:rPr lang="en-GB" altLang="zh-TW" b="1" u="sng" dirty="0"/>
              <a:t>Improved operational efficiency </a:t>
            </a:r>
            <a:r>
              <a:rPr lang="en-GB" altLang="zh-TW" dirty="0"/>
              <a:t>by taking advantage of the higher uniformity of the physical network platform and its homogeneity to other support platforms</a:t>
            </a:r>
            <a:endParaRPr lang="de-DE" altLang="zh-TW" dirty="0"/>
          </a:p>
          <a:p>
            <a:r>
              <a:rPr lang="en-GB" altLang="zh-TW" b="1" u="sng" dirty="0"/>
              <a:t>Reduced equipment costs </a:t>
            </a:r>
            <a:r>
              <a:rPr lang="en-GB" altLang="zh-TW" dirty="0"/>
              <a:t>through equipment consolidation on high volume industry standard servers leveraging the economies of scale of the IT industry</a:t>
            </a:r>
          </a:p>
          <a:p>
            <a:r>
              <a:rPr lang="en-GB" altLang="zh-TW" b="1" u="sng" dirty="0"/>
              <a:t>Reduced operational costs: </a:t>
            </a:r>
            <a:r>
              <a:rPr lang="en-GB" altLang="zh-TW" dirty="0"/>
              <a:t>reduced power, reduced space, improved network monitoring</a:t>
            </a:r>
          </a:p>
        </p:txBody>
      </p:sp>
    </p:spTree>
    <p:extLst>
      <p:ext uri="{BB962C8B-B14F-4D97-AF65-F5344CB8AC3E}">
        <p14:creationId xmlns:p14="http://schemas.microsoft.com/office/powerpoint/2010/main" val="198690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3245C5-0705-4984-B9DA-8CC7A5010422}"/>
              </a:ext>
            </a:extLst>
          </p:cNvPr>
          <p:cNvSpPr>
            <a:spLocks noGrp="1"/>
          </p:cNvSpPr>
          <p:nvPr>
            <p:ph type="title"/>
          </p:nvPr>
        </p:nvSpPr>
        <p:spPr/>
        <p:txBody>
          <a:bodyPr/>
          <a:lstStyle/>
          <a:p>
            <a:r>
              <a:rPr lang="en-US" altLang="zh-TW" dirty="0"/>
              <a:t>Fields of Application (examples)</a:t>
            </a:r>
            <a:endParaRPr lang="zh-TW" altLang="en-US" dirty="0"/>
          </a:p>
        </p:txBody>
      </p:sp>
      <p:sp>
        <p:nvSpPr>
          <p:cNvPr id="3" name="內容版面配置區 2">
            <a:extLst>
              <a:ext uri="{FF2B5EF4-FFF2-40B4-BE49-F238E27FC236}">
                <a16:creationId xmlns:a16="http://schemas.microsoft.com/office/drawing/2014/main" id="{8005C2D4-698B-4E52-B0C0-7FAEA98EE53D}"/>
              </a:ext>
            </a:extLst>
          </p:cNvPr>
          <p:cNvSpPr>
            <a:spLocks noGrp="1"/>
          </p:cNvSpPr>
          <p:nvPr>
            <p:ph idx="1"/>
          </p:nvPr>
        </p:nvSpPr>
        <p:spPr/>
        <p:txBody>
          <a:bodyPr>
            <a:normAutofit fontScale="62500" lnSpcReduction="20000"/>
          </a:bodyPr>
          <a:lstStyle/>
          <a:p>
            <a:r>
              <a:rPr lang="en-US" altLang="zh-TW" dirty="0"/>
              <a:t>Application-level </a:t>
            </a:r>
            <a:r>
              <a:rPr lang="en-US" altLang="zh-TW" dirty="0" err="1"/>
              <a:t>optimisation</a:t>
            </a:r>
            <a:r>
              <a:rPr lang="en-US" altLang="zh-TW" dirty="0"/>
              <a:t>: CDNs, Cache Servers, Load Balancers, Application Accelerators</a:t>
            </a:r>
          </a:p>
          <a:p>
            <a:r>
              <a:rPr lang="en-US" altLang="zh-TW" dirty="0"/>
              <a:t>Mobile networks: HLR/HSS, MME, SGSN, GGSN/PDN-GW, Base Station, EPC </a:t>
            </a:r>
          </a:p>
          <a:p>
            <a:r>
              <a:rPr lang="en-US" altLang="zh-TW" dirty="0"/>
              <a:t>Home environment: home router, set-top-box </a:t>
            </a:r>
          </a:p>
          <a:p>
            <a:r>
              <a:rPr lang="en-US" altLang="zh-TW" dirty="0"/>
              <a:t>Security functions: Firewalls, intrusion detection/protection systems, virus scanners, spam protection</a:t>
            </a:r>
          </a:p>
          <a:p>
            <a:r>
              <a:rPr lang="en-US" altLang="zh-TW" dirty="0" err="1"/>
              <a:t>Tunnelling</a:t>
            </a:r>
            <a:r>
              <a:rPr lang="en-US" altLang="zh-TW" dirty="0"/>
              <a:t> gateway elements: IPSec/SSL VPN gateways</a:t>
            </a:r>
          </a:p>
          <a:p>
            <a:r>
              <a:rPr lang="en-US" altLang="zh-TW" dirty="0"/>
              <a:t>Traffic analysis/forensics: DPI, QoE measurement</a:t>
            </a:r>
          </a:p>
          <a:p>
            <a:r>
              <a:rPr lang="en-US" altLang="zh-TW" dirty="0"/>
              <a:t>Traffic Monitoring, Service Assurance, SLA monitoring, Test and Diagnostics</a:t>
            </a:r>
          </a:p>
          <a:p>
            <a:r>
              <a:rPr lang="en-US" altLang="zh-TW" dirty="0"/>
              <a:t>NGN </a:t>
            </a:r>
            <a:r>
              <a:rPr lang="en-US" altLang="zh-TW" dirty="0" err="1"/>
              <a:t>signalling</a:t>
            </a:r>
            <a:r>
              <a:rPr lang="en-US" altLang="zh-TW" dirty="0"/>
              <a:t>: SBCs, IMS</a:t>
            </a:r>
          </a:p>
          <a:p>
            <a:r>
              <a:rPr lang="en-US" altLang="zh-TW" dirty="0"/>
              <a:t>Converged and network-wide functions: AAA servers, policy control and charging platforms</a:t>
            </a:r>
          </a:p>
          <a:p>
            <a:r>
              <a:rPr lang="en-US" altLang="zh-TW" dirty="0"/>
              <a:t>Switching elements: BNG, CG-NAT, routers</a:t>
            </a:r>
          </a:p>
        </p:txBody>
      </p:sp>
    </p:spTree>
    <p:extLst>
      <p:ext uri="{BB962C8B-B14F-4D97-AF65-F5344CB8AC3E}">
        <p14:creationId xmlns:p14="http://schemas.microsoft.com/office/powerpoint/2010/main" val="81867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859673" y="4538299"/>
            <a:ext cx="4274049" cy="98919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5" name="圓角矩形 14"/>
          <p:cNvSpPr/>
          <p:nvPr/>
        </p:nvSpPr>
        <p:spPr>
          <a:xfrm>
            <a:off x="1206698" y="4746660"/>
            <a:ext cx="2320974" cy="19829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35FB552D-B72C-4901-BAB9-015031C82844}"/>
              </a:ext>
            </a:extLst>
          </p:cNvPr>
          <p:cNvSpPr>
            <a:spLocks noGrp="1"/>
          </p:cNvSpPr>
          <p:nvPr>
            <p:ph type="title"/>
          </p:nvPr>
        </p:nvSpPr>
        <p:spPr/>
        <p:txBody>
          <a:bodyPr/>
          <a:lstStyle/>
          <a:p>
            <a:r>
              <a:rPr lang="en-US" altLang="zh-TW" dirty="0"/>
              <a:t>Use Case 1: Virtualized Customer Premise Equipment (CPE)</a:t>
            </a:r>
            <a:endParaRPr lang="zh-TW" altLang="en-US" dirty="0"/>
          </a:p>
        </p:txBody>
      </p:sp>
      <p:sp>
        <p:nvSpPr>
          <p:cNvPr id="3" name="內容版面配置區 2">
            <a:extLst>
              <a:ext uri="{FF2B5EF4-FFF2-40B4-BE49-F238E27FC236}">
                <a16:creationId xmlns:a16="http://schemas.microsoft.com/office/drawing/2014/main" id="{30BA279B-2067-490B-BB9C-A687D61AC6E0}"/>
              </a:ext>
            </a:extLst>
          </p:cNvPr>
          <p:cNvSpPr>
            <a:spLocks noGrp="1"/>
          </p:cNvSpPr>
          <p:nvPr>
            <p:ph idx="1"/>
          </p:nvPr>
        </p:nvSpPr>
        <p:spPr>
          <a:xfrm>
            <a:off x="628650" y="1825625"/>
            <a:ext cx="7886700" cy="904696"/>
          </a:xfrm>
        </p:spPr>
        <p:txBody>
          <a:bodyPr/>
          <a:lstStyle/>
          <a:p>
            <a:r>
              <a:rPr lang="en-US" altLang="zh-TW" dirty="0"/>
              <a:t>The functions in home APs are moved to a cloud in an ISP</a:t>
            </a:r>
            <a:endParaRPr lang="zh-TW" altLang="en-US" dirty="0"/>
          </a:p>
        </p:txBody>
      </p:sp>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t="16578" b="17139"/>
          <a:stretch/>
        </p:blipFill>
        <p:spPr>
          <a:xfrm>
            <a:off x="1237973" y="4849400"/>
            <a:ext cx="796310" cy="527819"/>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557" y="4849400"/>
            <a:ext cx="762106" cy="762106"/>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451" y="5610045"/>
            <a:ext cx="762106" cy="762106"/>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5566" y="4849400"/>
            <a:ext cx="762106" cy="762106"/>
          </a:xfrm>
          <a:prstGeom prst="rect">
            <a:avLst/>
          </a:prstGeom>
        </p:spPr>
      </p:pic>
      <p:pic>
        <p:nvPicPr>
          <p:cNvPr id="9" name="圖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9549" y="5610045"/>
            <a:ext cx="762106" cy="762106"/>
          </a:xfrm>
          <a:prstGeom prst="rect">
            <a:avLst/>
          </a:prstGeom>
        </p:spPr>
      </p:pic>
      <p:sp>
        <p:nvSpPr>
          <p:cNvPr id="10" name="文字方塊 9"/>
          <p:cNvSpPr txBox="1"/>
          <p:nvPr/>
        </p:nvSpPr>
        <p:spPr>
          <a:xfrm flipH="1">
            <a:off x="1206699" y="5311739"/>
            <a:ext cx="963875" cy="369332"/>
          </a:xfrm>
          <a:prstGeom prst="rect">
            <a:avLst/>
          </a:prstGeom>
          <a:noFill/>
        </p:spPr>
        <p:txBody>
          <a:bodyPr wrap="square" rtlCol="0">
            <a:spAutoFit/>
          </a:bodyPr>
          <a:lstStyle/>
          <a:p>
            <a:r>
              <a:rPr lang="en-US" altLang="zh-TW" dirty="0"/>
              <a:t>firewall</a:t>
            </a:r>
            <a:endParaRPr lang="zh-TW" altLang="en-US" dirty="0"/>
          </a:p>
        </p:txBody>
      </p:sp>
      <p:sp>
        <p:nvSpPr>
          <p:cNvPr id="11" name="文字方塊 10"/>
          <p:cNvSpPr txBox="1"/>
          <p:nvPr/>
        </p:nvSpPr>
        <p:spPr>
          <a:xfrm flipH="1">
            <a:off x="2827593" y="5377219"/>
            <a:ext cx="963875" cy="369332"/>
          </a:xfrm>
          <a:prstGeom prst="rect">
            <a:avLst/>
          </a:prstGeom>
          <a:noFill/>
        </p:spPr>
        <p:txBody>
          <a:bodyPr wrap="square" rtlCol="0">
            <a:spAutoFit/>
          </a:bodyPr>
          <a:lstStyle/>
          <a:p>
            <a:r>
              <a:rPr lang="en-US" altLang="zh-TW" dirty="0"/>
              <a:t>radio</a:t>
            </a:r>
            <a:endParaRPr lang="zh-TW" altLang="en-US" dirty="0"/>
          </a:p>
        </p:txBody>
      </p:sp>
      <p:sp>
        <p:nvSpPr>
          <p:cNvPr id="12" name="文字方塊 11"/>
          <p:cNvSpPr txBox="1"/>
          <p:nvPr/>
        </p:nvSpPr>
        <p:spPr>
          <a:xfrm flipH="1">
            <a:off x="2056727" y="5538784"/>
            <a:ext cx="963875" cy="369332"/>
          </a:xfrm>
          <a:prstGeom prst="rect">
            <a:avLst/>
          </a:prstGeom>
          <a:noFill/>
        </p:spPr>
        <p:txBody>
          <a:bodyPr wrap="square" rtlCol="0">
            <a:spAutoFit/>
          </a:bodyPr>
          <a:lstStyle/>
          <a:p>
            <a:r>
              <a:rPr lang="en-US" altLang="zh-TW" dirty="0"/>
              <a:t>DHCP</a:t>
            </a:r>
            <a:endParaRPr lang="zh-TW" altLang="en-US" dirty="0"/>
          </a:p>
        </p:txBody>
      </p:sp>
      <p:sp>
        <p:nvSpPr>
          <p:cNvPr id="13" name="文字方塊 12"/>
          <p:cNvSpPr txBox="1"/>
          <p:nvPr/>
        </p:nvSpPr>
        <p:spPr>
          <a:xfrm flipH="1">
            <a:off x="1206698" y="6279574"/>
            <a:ext cx="963875" cy="369332"/>
          </a:xfrm>
          <a:prstGeom prst="rect">
            <a:avLst/>
          </a:prstGeom>
          <a:noFill/>
        </p:spPr>
        <p:txBody>
          <a:bodyPr wrap="square" rtlCol="0">
            <a:spAutoFit/>
          </a:bodyPr>
          <a:lstStyle/>
          <a:p>
            <a:r>
              <a:rPr lang="en-US" altLang="zh-TW" dirty="0"/>
              <a:t>routing</a:t>
            </a:r>
            <a:endParaRPr lang="zh-TW" altLang="en-US" dirty="0"/>
          </a:p>
        </p:txBody>
      </p:sp>
      <p:sp>
        <p:nvSpPr>
          <p:cNvPr id="14" name="文字方塊 13"/>
          <p:cNvSpPr txBox="1"/>
          <p:nvPr/>
        </p:nvSpPr>
        <p:spPr>
          <a:xfrm flipH="1">
            <a:off x="2739480" y="6279574"/>
            <a:ext cx="963875" cy="369332"/>
          </a:xfrm>
          <a:prstGeom prst="rect">
            <a:avLst/>
          </a:prstGeom>
          <a:noFill/>
        </p:spPr>
        <p:txBody>
          <a:bodyPr wrap="square" rtlCol="0">
            <a:spAutoFit/>
          </a:bodyPr>
          <a:lstStyle/>
          <a:p>
            <a:r>
              <a:rPr lang="en-US" altLang="zh-TW" dirty="0"/>
              <a:t>NAT</a:t>
            </a:r>
            <a:endParaRPr lang="zh-TW" altLang="en-US" dirty="0"/>
          </a:p>
        </p:txBody>
      </p:sp>
      <p:pic>
        <p:nvPicPr>
          <p:cNvPr id="16" name="圖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1289" y="3753385"/>
            <a:ext cx="762106" cy="762106"/>
          </a:xfrm>
          <a:prstGeom prst="rect">
            <a:avLst/>
          </a:prstGeom>
        </p:spPr>
      </p:pic>
      <p:sp>
        <p:nvSpPr>
          <p:cNvPr id="17" name="雲朵形 16"/>
          <p:cNvSpPr/>
          <p:nvPr/>
        </p:nvSpPr>
        <p:spPr>
          <a:xfrm>
            <a:off x="1612015" y="2568429"/>
            <a:ext cx="1623317" cy="1009676"/>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Internet</a:t>
            </a:r>
            <a:endParaRPr lang="zh-TW" altLang="en-US" dirty="0"/>
          </a:p>
        </p:txBody>
      </p:sp>
      <p:sp>
        <p:nvSpPr>
          <p:cNvPr id="18" name="文字方塊 17"/>
          <p:cNvSpPr txBox="1"/>
          <p:nvPr/>
        </p:nvSpPr>
        <p:spPr>
          <a:xfrm flipH="1">
            <a:off x="3125162" y="3800489"/>
            <a:ext cx="981697" cy="646331"/>
          </a:xfrm>
          <a:prstGeom prst="rect">
            <a:avLst/>
          </a:prstGeom>
          <a:noFill/>
        </p:spPr>
        <p:txBody>
          <a:bodyPr wrap="square" rtlCol="0">
            <a:spAutoFit/>
          </a:bodyPr>
          <a:lstStyle/>
          <a:p>
            <a:r>
              <a:rPr lang="en-US" altLang="zh-TW" dirty="0"/>
              <a:t>Core router</a:t>
            </a:r>
            <a:endParaRPr lang="zh-TW" altLang="en-US" dirty="0"/>
          </a:p>
        </p:txBody>
      </p:sp>
      <p:cxnSp>
        <p:nvCxnSpPr>
          <p:cNvPr id="20" name="直線接點 19"/>
          <p:cNvCxnSpPr>
            <a:stCxn id="15" idx="0"/>
            <a:endCxn id="16" idx="2"/>
          </p:cNvCxnSpPr>
          <p:nvPr/>
        </p:nvCxnSpPr>
        <p:spPr>
          <a:xfrm flipV="1">
            <a:off x="2367185" y="4515491"/>
            <a:ext cx="5157" cy="231169"/>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71920" y="5459143"/>
            <a:ext cx="1250065" cy="830997"/>
          </a:xfrm>
          <a:prstGeom prst="rect">
            <a:avLst/>
          </a:prstGeom>
          <a:noFill/>
        </p:spPr>
        <p:txBody>
          <a:bodyPr wrap="square" rtlCol="0">
            <a:spAutoFit/>
          </a:bodyPr>
          <a:lstStyle/>
          <a:p>
            <a:r>
              <a:rPr lang="en-US" altLang="zh-TW" sz="2400" dirty="0"/>
              <a:t>Home network</a:t>
            </a:r>
            <a:endParaRPr lang="zh-TW" altLang="en-US" sz="2400" dirty="0"/>
          </a:p>
        </p:txBody>
      </p:sp>
      <p:sp>
        <p:nvSpPr>
          <p:cNvPr id="23" name="文字方塊 22"/>
          <p:cNvSpPr txBox="1"/>
          <p:nvPr/>
        </p:nvSpPr>
        <p:spPr>
          <a:xfrm>
            <a:off x="361950" y="3473722"/>
            <a:ext cx="1250065" cy="461665"/>
          </a:xfrm>
          <a:prstGeom prst="rect">
            <a:avLst/>
          </a:prstGeom>
          <a:noFill/>
        </p:spPr>
        <p:txBody>
          <a:bodyPr wrap="square" rtlCol="0">
            <a:spAutoFit/>
          </a:bodyPr>
          <a:lstStyle/>
          <a:p>
            <a:r>
              <a:rPr lang="en-US" altLang="zh-TW" sz="2400" dirty="0"/>
              <a:t>ISP</a:t>
            </a:r>
            <a:endParaRPr lang="zh-TW" altLang="en-US" sz="2400" dirty="0"/>
          </a:p>
        </p:txBody>
      </p:sp>
      <p:sp>
        <p:nvSpPr>
          <p:cNvPr id="25" name="圓角矩形 24"/>
          <p:cNvSpPr/>
          <p:nvPr/>
        </p:nvSpPr>
        <p:spPr>
          <a:xfrm>
            <a:off x="5845993" y="5850023"/>
            <a:ext cx="2334158" cy="88798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pic>
        <p:nvPicPr>
          <p:cNvPr id="26" name="圖片 25"/>
          <p:cNvPicPr>
            <a:picLocks noChangeAspect="1"/>
          </p:cNvPicPr>
          <p:nvPr/>
        </p:nvPicPr>
        <p:blipFill rotWithShape="1">
          <a:blip r:embed="rId2">
            <a:extLst>
              <a:ext uri="{28A0092B-C50C-407E-A947-70E740481C1C}">
                <a14:useLocalDpi xmlns:a14="http://schemas.microsoft.com/office/drawing/2010/main" val="0"/>
              </a:ext>
            </a:extLst>
          </a:blip>
          <a:srcRect t="16578" b="17139"/>
          <a:stretch/>
        </p:blipFill>
        <p:spPr>
          <a:xfrm>
            <a:off x="4991182" y="4594547"/>
            <a:ext cx="796310" cy="527819"/>
          </a:xfrm>
          <a:prstGeom prst="rect">
            <a:avLst/>
          </a:prstGeom>
        </p:spPr>
      </p:pic>
      <p:pic>
        <p:nvPicPr>
          <p:cNvPr id="27" name="圖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886" y="4529132"/>
            <a:ext cx="762106" cy="762106"/>
          </a:xfrm>
          <a:prstGeom prst="rect">
            <a:avLst/>
          </a:prstGeom>
        </p:spPr>
      </p:pic>
      <p:pic>
        <p:nvPicPr>
          <p:cNvPr id="28" name="圖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7203" y="4538299"/>
            <a:ext cx="762106" cy="762106"/>
          </a:xfrm>
          <a:prstGeom prst="rect">
            <a:avLst/>
          </a:prstGeom>
        </p:spPr>
      </p:pic>
      <p:pic>
        <p:nvPicPr>
          <p:cNvPr id="29" name="圖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137" y="5850023"/>
            <a:ext cx="762106" cy="762106"/>
          </a:xfrm>
          <a:prstGeom prst="rect">
            <a:avLst/>
          </a:prstGeom>
        </p:spPr>
      </p:pic>
      <p:pic>
        <p:nvPicPr>
          <p:cNvPr id="30" name="圖片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1117" y="4490157"/>
            <a:ext cx="762106" cy="762106"/>
          </a:xfrm>
          <a:prstGeom prst="rect">
            <a:avLst/>
          </a:prstGeom>
        </p:spPr>
      </p:pic>
      <p:sp>
        <p:nvSpPr>
          <p:cNvPr id="31" name="文字方塊 30"/>
          <p:cNvSpPr txBox="1"/>
          <p:nvPr/>
        </p:nvSpPr>
        <p:spPr>
          <a:xfrm flipH="1">
            <a:off x="4955125" y="5111888"/>
            <a:ext cx="1015492" cy="369332"/>
          </a:xfrm>
          <a:prstGeom prst="rect">
            <a:avLst/>
          </a:prstGeom>
          <a:noFill/>
        </p:spPr>
        <p:txBody>
          <a:bodyPr wrap="square" rtlCol="0">
            <a:spAutoFit/>
          </a:bodyPr>
          <a:lstStyle/>
          <a:p>
            <a:r>
              <a:rPr lang="en-US" altLang="zh-TW" dirty="0" err="1"/>
              <a:t>vFirewall</a:t>
            </a:r>
            <a:endParaRPr lang="zh-TW" altLang="en-US" dirty="0"/>
          </a:p>
        </p:txBody>
      </p:sp>
      <p:sp>
        <p:nvSpPr>
          <p:cNvPr id="32" name="文字方塊 31"/>
          <p:cNvSpPr txBox="1"/>
          <p:nvPr/>
        </p:nvSpPr>
        <p:spPr>
          <a:xfrm flipH="1">
            <a:off x="6706508" y="6377842"/>
            <a:ext cx="963875" cy="369332"/>
          </a:xfrm>
          <a:prstGeom prst="rect">
            <a:avLst/>
          </a:prstGeom>
          <a:noFill/>
        </p:spPr>
        <p:txBody>
          <a:bodyPr wrap="square" rtlCol="0">
            <a:spAutoFit/>
          </a:bodyPr>
          <a:lstStyle/>
          <a:p>
            <a:r>
              <a:rPr lang="en-US" altLang="zh-TW" dirty="0"/>
              <a:t>radio</a:t>
            </a:r>
            <a:endParaRPr lang="zh-TW" altLang="en-US" dirty="0"/>
          </a:p>
        </p:txBody>
      </p:sp>
      <p:sp>
        <p:nvSpPr>
          <p:cNvPr id="33" name="文字方塊 32"/>
          <p:cNvSpPr txBox="1"/>
          <p:nvPr/>
        </p:nvSpPr>
        <p:spPr>
          <a:xfrm flipH="1">
            <a:off x="6224570" y="5186304"/>
            <a:ext cx="963875" cy="369332"/>
          </a:xfrm>
          <a:prstGeom prst="rect">
            <a:avLst/>
          </a:prstGeom>
          <a:noFill/>
        </p:spPr>
        <p:txBody>
          <a:bodyPr wrap="square" rtlCol="0">
            <a:spAutoFit/>
          </a:bodyPr>
          <a:lstStyle/>
          <a:p>
            <a:r>
              <a:rPr lang="en-US" altLang="zh-TW" dirty="0" err="1"/>
              <a:t>vDHCP</a:t>
            </a:r>
            <a:endParaRPr lang="zh-TW" altLang="en-US" dirty="0"/>
          </a:p>
        </p:txBody>
      </p:sp>
      <p:sp>
        <p:nvSpPr>
          <p:cNvPr id="34" name="文字方塊 33"/>
          <p:cNvSpPr txBox="1"/>
          <p:nvPr/>
        </p:nvSpPr>
        <p:spPr>
          <a:xfrm flipH="1">
            <a:off x="8169846" y="5185596"/>
            <a:ext cx="1099515" cy="369332"/>
          </a:xfrm>
          <a:prstGeom prst="rect">
            <a:avLst/>
          </a:prstGeom>
          <a:noFill/>
        </p:spPr>
        <p:txBody>
          <a:bodyPr wrap="square" rtlCol="0">
            <a:spAutoFit/>
          </a:bodyPr>
          <a:lstStyle/>
          <a:p>
            <a:r>
              <a:rPr lang="en-US" altLang="zh-TW" dirty="0" err="1"/>
              <a:t>vRouting</a:t>
            </a:r>
            <a:endParaRPr lang="zh-TW" altLang="en-US" dirty="0"/>
          </a:p>
        </p:txBody>
      </p:sp>
      <p:sp>
        <p:nvSpPr>
          <p:cNvPr id="35" name="文字方塊 34"/>
          <p:cNvSpPr txBox="1"/>
          <p:nvPr/>
        </p:nvSpPr>
        <p:spPr>
          <a:xfrm flipH="1">
            <a:off x="7306757" y="5156942"/>
            <a:ext cx="963875" cy="369332"/>
          </a:xfrm>
          <a:prstGeom prst="rect">
            <a:avLst/>
          </a:prstGeom>
          <a:noFill/>
        </p:spPr>
        <p:txBody>
          <a:bodyPr wrap="square" rtlCol="0">
            <a:spAutoFit/>
          </a:bodyPr>
          <a:lstStyle/>
          <a:p>
            <a:r>
              <a:rPr lang="en-US" altLang="zh-TW" dirty="0" err="1"/>
              <a:t>vNAT</a:t>
            </a:r>
            <a:endParaRPr lang="zh-TW" altLang="en-US" dirty="0"/>
          </a:p>
        </p:txBody>
      </p:sp>
      <p:pic>
        <p:nvPicPr>
          <p:cNvPr id="42" name="圖片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7705" y="3687323"/>
            <a:ext cx="762106" cy="762106"/>
          </a:xfrm>
          <a:prstGeom prst="rect">
            <a:avLst/>
          </a:prstGeom>
        </p:spPr>
      </p:pic>
      <p:sp>
        <p:nvSpPr>
          <p:cNvPr id="43" name="雲朵形 42"/>
          <p:cNvSpPr/>
          <p:nvPr/>
        </p:nvSpPr>
        <p:spPr>
          <a:xfrm>
            <a:off x="6178431" y="2502367"/>
            <a:ext cx="1623317" cy="1009676"/>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Internet</a:t>
            </a:r>
            <a:endParaRPr lang="zh-TW" altLang="en-US" dirty="0"/>
          </a:p>
        </p:txBody>
      </p:sp>
      <p:sp>
        <p:nvSpPr>
          <p:cNvPr id="44" name="文字方塊 43"/>
          <p:cNvSpPr txBox="1"/>
          <p:nvPr/>
        </p:nvSpPr>
        <p:spPr>
          <a:xfrm flipH="1">
            <a:off x="7331982" y="3734427"/>
            <a:ext cx="981697" cy="646331"/>
          </a:xfrm>
          <a:prstGeom prst="rect">
            <a:avLst/>
          </a:prstGeom>
          <a:noFill/>
        </p:spPr>
        <p:txBody>
          <a:bodyPr wrap="square" rtlCol="0">
            <a:spAutoFit/>
          </a:bodyPr>
          <a:lstStyle/>
          <a:p>
            <a:r>
              <a:rPr lang="en-US" altLang="zh-TW" dirty="0" err="1"/>
              <a:t>vCore</a:t>
            </a:r>
            <a:r>
              <a:rPr lang="en-US" altLang="zh-TW" dirty="0"/>
              <a:t> router</a:t>
            </a:r>
            <a:endParaRPr lang="zh-TW" altLang="en-US" dirty="0"/>
          </a:p>
        </p:txBody>
      </p:sp>
      <p:sp>
        <p:nvSpPr>
          <p:cNvPr id="45" name="文字方塊 44"/>
          <p:cNvSpPr txBox="1"/>
          <p:nvPr/>
        </p:nvSpPr>
        <p:spPr>
          <a:xfrm>
            <a:off x="4634474" y="5864075"/>
            <a:ext cx="1250065" cy="830997"/>
          </a:xfrm>
          <a:prstGeom prst="rect">
            <a:avLst/>
          </a:prstGeom>
          <a:noFill/>
        </p:spPr>
        <p:txBody>
          <a:bodyPr wrap="square" rtlCol="0">
            <a:spAutoFit/>
          </a:bodyPr>
          <a:lstStyle/>
          <a:p>
            <a:r>
              <a:rPr lang="en-US" altLang="zh-TW" sz="2400" dirty="0"/>
              <a:t>Home network</a:t>
            </a:r>
            <a:endParaRPr lang="zh-TW" altLang="en-US" sz="2400" dirty="0"/>
          </a:p>
        </p:txBody>
      </p:sp>
      <p:sp>
        <p:nvSpPr>
          <p:cNvPr id="46" name="文字方塊 45"/>
          <p:cNvSpPr txBox="1"/>
          <p:nvPr/>
        </p:nvSpPr>
        <p:spPr>
          <a:xfrm>
            <a:off x="4283414" y="4215773"/>
            <a:ext cx="1250065" cy="461665"/>
          </a:xfrm>
          <a:prstGeom prst="rect">
            <a:avLst/>
          </a:prstGeom>
          <a:noFill/>
        </p:spPr>
        <p:txBody>
          <a:bodyPr wrap="square" rtlCol="0">
            <a:spAutoFit/>
          </a:bodyPr>
          <a:lstStyle/>
          <a:p>
            <a:r>
              <a:rPr lang="en-US" altLang="zh-TW" sz="2400" dirty="0"/>
              <a:t>ISP</a:t>
            </a:r>
            <a:endParaRPr lang="zh-TW" altLang="en-US" sz="2400" dirty="0"/>
          </a:p>
        </p:txBody>
      </p:sp>
      <p:sp>
        <p:nvSpPr>
          <p:cNvPr id="47" name="文字方塊 46"/>
          <p:cNvSpPr txBox="1"/>
          <p:nvPr/>
        </p:nvSpPr>
        <p:spPr>
          <a:xfrm>
            <a:off x="4786716" y="4154876"/>
            <a:ext cx="1774845" cy="369332"/>
          </a:xfrm>
          <a:prstGeom prst="rect">
            <a:avLst/>
          </a:prstGeom>
          <a:noFill/>
        </p:spPr>
        <p:txBody>
          <a:bodyPr wrap="none" rtlCol="0">
            <a:spAutoFit/>
          </a:bodyPr>
          <a:lstStyle/>
          <a:p>
            <a:r>
              <a:rPr lang="en-US" altLang="zh-TW" dirty="0"/>
              <a:t>Virtual Functions</a:t>
            </a:r>
            <a:endParaRPr lang="zh-TW" altLang="en-US" dirty="0"/>
          </a:p>
        </p:txBody>
      </p:sp>
      <p:sp>
        <p:nvSpPr>
          <p:cNvPr id="48" name="向右箭號 47"/>
          <p:cNvSpPr/>
          <p:nvPr/>
        </p:nvSpPr>
        <p:spPr>
          <a:xfrm>
            <a:off x="3965825" y="4631075"/>
            <a:ext cx="39970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66632628"/>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1532</TotalTime>
  <Words>2705</Words>
  <Application>Microsoft Office PowerPoint</Application>
  <PresentationFormat>如螢幕大小 (4:3)</PresentationFormat>
  <Paragraphs>585</Paragraphs>
  <Slides>55</Slides>
  <Notes>19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55</vt:i4>
      </vt:variant>
    </vt:vector>
  </HeadingPairs>
  <TitlesOfParts>
    <vt:vector size="64" baseType="lpstr">
      <vt:lpstr>Helvetica Neue</vt:lpstr>
      <vt:lpstr>Helvetica Neue Light</vt:lpstr>
      <vt:lpstr>MS PGothic</vt:lpstr>
      <vt:lpstr>新細明體</vt:lpstr>
      <vt:lpstr>Arial</vt:lpstr>
      <vt:lpstr>Calibri</vt:lpstr>
      <vt:lpstr>Calibri Light</vt:lpstr>
      <vt:lpstr>Wingdings</vt:lpstr>
      <vt:lpstr>Office 佈景主題</vt:lpstr>
      <vt:lpstr>Network Function Virtualization</vt:lpstr>
      <vt:lpstr>Agenda</vt:lpstr>
      <vt:lpstr>Agenda</vt:lpstr>
      <vt:lpstr>Current Networks</vt:lpstr>
      <vt:lpstr>Current Network Functions</vt:lpstr>
      <vt:lpstr>Network Function Virtualization</vt:lpstr>
      <vt:lpstr>Benefits of NFV</vt:lpstr>
      <vt:lpstr>Fields of Application (examples)</vt:lpstr>
      <vt:lpstr>Use Case 1: Virtualized Customer Premise Equipment (CPE)</vt:lpstr>
      <vt:lpstr>Use Case 2: Virtualized Evolved Packet Core (EPC)</vt:lpstr>
      <vt:lpstr>Use Cases Ranked</vt:lpstr>
      <vt:lpstr>Agenda</vt:lpstr>
      <vt:lpstr>Network functions (NFs)</vt:lpstr>
      <vt:lpstr>NFV works with SDN</vt:lpstr>
      <vt:lpstr>Example: elastic NF scaling</vt:lpstr>
      <vt:lpstr>NFV v.s. SDN</vt:lpstr>
      <vt:lpstr>NFV v.s. Cloud v.s. SDN</vt:lpstr>
      <vt:lpstr>Agenda</vt:lpstr>
      <vt:lpstr>SFC High Level Architecture</vt:lpstr>
      <vt:lpstr>PowerPoint 簡報</vt:lpstr>
      <vt:lpstr>PowerPoint 簡報</vt:lpstr>
      <vt:lpstr>PowerPoint 簡報</vt:lpstr>
      <vt:lpstr>Agenda</vt:lpstr>
      <vt:lpstr>NFV Architecture</vt:lpstr>
      <vt:lpstr>Introduction to OPNFV</vt:lpstr>
      <vt:lpstr>ETSI NFV Architecture Framework</vt:lpstr>
      <vt:lpstr>OPNFV Releases</vt:lpstr>
      <vt:lpstr>OPNFV Overview</vt:lpstr>
      <vt:lpstr>OPNFV: Integration</vt:lpstr>
      <vt:lpstr>OPNFV: Testing</vt:lpstr>
      <vt:lpstr>Agenda</vt:lpstr>
      <vt:lpstr>OpenStack</vt:lpstr>
      <vt:lpstr>OpenStack Components</vt:lpstr>
      <vt:lpstr>OpenStack Components</vt:lpstr>
      <vt:lpstr>OpenStack Components</vt:lpstr>
      <vt:lpstr>Nova: Computing Manager</vt:lpstr>
      <vt:lpstr>NOVA: Availability Zones</vt:lpstr>
      <vt:lpstr>NEUTRON: Network Manager</vt:lpstr>
      <vt:lpstr>NEUTRON: OVS v.s. Linux Bridge</vt:lpstr>
      <vt:lpstr>Neutron: Virtual Networks</vt:lpstr>
      <vt:lpstr>NEUTRON: Inter-subnet Communication</vt:lpstr>
      <vt:lpstr>NEUTRON: Availability Zones </vt:lpstr>
      <vt:lpstr>NEUTRON: Define Router Availability Zones</vt:lpstr>
      <vt:lpstr>NEUTRON: vRouter Placement</vt:lpstr>
      <vt:lpstr>OpenStack Nodes</vt:lpstr>
      <vt:lpstr>The Steps to Launch a VM</vt:lpstr>
      <vt:lpstr>Agenda</vt:lpstr>
      <vt:lpstr>OpenNF: States in NF</vt:lpstr>
      <vt:lpstr>OpenNF: SLAs + cost + accuracy:  What do we need?</vt:lpstr>
      <vt:lpstr>OpenNF overview</vt:lpstr>
      <vt:lpstr>OpenNF: State Movement</vt:lpstr>
      <vt:lpstr>Agenda</vt:lpstr>
      <vt:lpstr>NFV Performance</vt:lpstr>
      <vt:lpstr>Data Path Development Kit (DPDK)</vt:lpstr>
      <vt:lpstr>Signal Root I/O Virtualization ( SR-IOV)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Kent Shen</dc:creator>
  <cp:lastModifiedBy>Kent Shen</cp:lastModifiedBy>
  <cp:revision>44</cp:revision>
  <dcterms:created xsi:type="dcterms:W3CDTF">2019-05-16T00:55:22Z</dcterms:created>
  <dcterms:modified xsi:type="dcterms:W3CDTF">2019-07-04T19:55:29Z</dcterms:modified>
</cp:coreProperties>
</file>